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63" r:id="rId5"/>
    <p:sldId id="266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30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85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73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2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04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8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57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81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8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9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ADA4-37BA-4F51-9A5B-D7DD7541E88B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7C23B-51AB-49E1-97D0-DCB38F0822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1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6.png"/><Relationship Id="rId7" Type="http://schemas.openxmlformats.org/officeDocument/2006/relationships/image" Target="../media/image9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tmp"/><Relationship Id="rId11" Type="http://schemas.openxmlformats.org/officeDocument/2006/relationships/image" Target="../media/image13.tmp"/><Relationship Id="rId5" Type="http://schemas.openxmlformats.org/officeDocument/2006/relationships/image" Target="../media/image4.png"/><Relationship Id="rId10" Type="http://schemas.openxmlformats.org/officeDocument/2006/relationships/image" Target="../media/image12.tmp"/><Relationship Id="rId4" Type="http://schemas.openxmlformats.org/officeDocument/2006/relationships/image" Target="../media/image7.jpg"/><Relationship Id="rId9" Type="http://schemas.openxmlformats.org/officeDocument/2006/relationships/image" Target="../media/image11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8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mp"/><Relationship Id="rId13" Type="http://schemas.openxmlformats.org/officeDocument/2006/relationships/image" Target="../media/image13.tm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2.tm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jpg"/><Relationship Id="rId11" Type="http://schemas.openxmlformats.org/officeDocument/2006/relationships/image" Target="../media/image11.tmp"/><Relationship Id="rId5" Type="http://schemas.openxmlformats.org/officeDocument/2006/relationships/image" Target="../media/image6.png"/><Relationship Id="rId10" Type="http://schemas.openxmlformats.org/officeDocument/2006/relationships/image" Target="../media/image10.tmp"/><Relationship Id="rId4" Type="http://schemas.openxmlformats.org/officeDocument/2006/relationships/image" Target="../media/image3.png"/><Relationship Id="rId9" Type="http://schemas.openxmlformats.org/officeDocument/2006/relationships/image" Target="../media/image9.tm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7028" y="337102"/>
            <a:ext cx="8374743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Century Gothic" panose="020B0502020202020204" pitchFamily="34" charset="0"/>
              </a:rPr>
              <a:t>Basic Skills Activities - Overview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06" y="184621"/>
            <a:ext cx="1368665" cy="8603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1306158"/>
            <a:ext cx="20029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Day 1</a:t>
            </a:r>
            <a:r>
              <a:rPr lang="en-GB" sz="2000" b="1" dirty="0" smtClean="0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Day 2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Day 3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Day 4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Butterfly Day</a:t>
            </a:r>
            <a:r>
              <a:rPr lang="en-GB" sz="2000" b="1" dirty="0" smtClean="0">
                <a:latin typeface="Century Gothic" panose="020B0502020202020204" pitchFamily="34" charset="0"/>
              </a:rPr>
              <a:t> 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53351" y="1306158"/>
            <a:ext cx="4368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Handwriting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Speaking – Would you rather…?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Length </a:t>
            </a:r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game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Handwriting</a:t>
            </a:r>
            <a:endParaRPr lang="en-GB" sz="2000" b="1" dirty="0" smtClean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Maths – add and subtract</a:t>
            </a:r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36607" y="5771101"/>
            <a:ext cx="9555029" cy="9919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Butterfly Day is the children’s allocated day in school (for those children who are returning). Days 1-4 can be used in any order, to support home learning on the other days. For children who are at home all week, Butterfly Day can be used alongside Days 1-4, in any order. 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Red Background clipart - Red, Text, Line, transparent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740">
            <a:off x="623098" y="5559874"/>
            <a:ext cx="999234" cy="12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 rot="20959376">
            <a:off x="713300" y="5710223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pic>
        <p:nvPicPr>
          <p:cNvPr id="17" name="Picture 6" descr="Chase Paw Patrol Clipart Png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9" y="1301760"/>
            <a:ext cx="1279492" cy="1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Funny Cartoon Butterfly Images. Clip Art Images Are On A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1597">
            <a:off x="4492440" y="2647921"/>
            <a:ext cx="926706" cy="92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1665360" y="1165507"/>
            <a:ext cx="3390979" cy="1004911"/>
          </a:xfrm>
          <a:prstGeom prst="wedgeRoundRectCallout">
            <a:avLst>
              <a:gd name="adj1" fmla="val -63207"/>
              <a:gd name="adj2" fmla="val 10505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set you challenges on the days you are at home.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281852" y="2361340"/>
            <a:ext cx="3020021" cy="1258708"/>
          </a:xfrm>
          <a:prstGeom prst="wedgeRoundRectCallout">
            <a:avLst>
              <a:gd name="adj1" fmla="val 65201"/>
              <a:gd name="adj2" fmla="val 6172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set a challenge on the day you are in school (Butterfly Day) or for an extra home learning day. </a:t>
            </a:r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2756" y="188685"/>
            <a:ext cx="3410857" cy="638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Day 1:</a:t>
            </a:r>
            <a:r>
              <a:rPr lang="en-GB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Handwriting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89616">
            <a:off x="537028" y="55148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36608" y="5601991"/>
            <a:ext cx="8124596" cy="9919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These letters are all ‘Ladder letters’ letters which all start in the same way and sit on the line. The children need to be careful with th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size of the letters and to make sure the joining line (the flick) goes the right way.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d Background clipart - Red, Text, Line, transparent clip 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740">
            <a:off x="560632" y="5418977"/>
            <a:ext cx="999234" cy="12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959376">
            <a:off x="669758" y="560008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666447" y="5636452"/>
            <a:ext cx="2220685" cy="991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Resources needed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Lined paper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Pencil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Clipart writing handwriting, Clipart writing handwriting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24" y="381404"/>
            <a:ext cx="511859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89" y="276876"/>
            <a:ext cx="2591743" cy="194380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828183" y="3156160"/>
            <a:ext cx="9295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01327" y="3156160"/>
            <a:ext cx="9295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60952" y="3153093"/>
            <a:ext cx="9295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829952" y="2567029"/>
            <a:ext cx="1213312" cy="62885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Tall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letter</a:t>
            </a:r>
            <a:endParaRPr lang="en-GB" sz="15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366702" y="2645162"/>
            <a:ext cx="1213312" cy="62885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Tall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</a:t>
            </a:r>
            <a:endParaRPr lang="en-GB" sz="15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141493" y="2671012"/>
            <a:ext cx="1364775" cy="62885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Short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</a:t>
            </a:r>
            <a:endParaRPr lang="en-GB" sz="15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8" name="Picture 6" descr="Chase Paw Patrol Clipart Png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4" y="1104658"/>
            <a:ext cx="1279492" cy="1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2757715" y="1051356"/>
            <a:ext cx="6331693" cy="1096757"/>
          </a:xfrm>
          <a:prstGeom prst="wedgeRoundRectCallout">
            <a:avLst>
              <a:gd name="adj1" fmla="val -63877"/>
              <a:gd name="adj2" fmla="val 9852"/>
              <a:gd name="adj3" fmla="val 16667"/>
            </a:avLst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On lined </a:t>
            </a:r>
            <a:r>
              <a:rPr lang="en-GB" sz="2000" dirty="0">
                <a:latin typeface="Century Gothic" panose="020B0502020202020204" pitchFamily="34" charset="0"/>
              </a:rPr>
              <a:t>paper, practise these </a:t>
            </a:r>
            <a:r>
              <a:rPr lang="en-GB" sz="2000" dirty="0" smtClean="0">
                <a:latin typeface="Century Gothic" panose="020B0502020202020204" pitchFamily="34" charset="0"/>
              </a:rPr>
              <a:t>‘Ladder letters’ which </a:t>
            </a:r>
            <a:r>
              <a:rPr lang="en-GB" sz="2000" dirty="0">
                <a:latin typeface="Century Gothic" panose="020B0502020202020204" pitchFamily="34" charset="0"/>
              </a:rPr>
              <a:t>all start </a:t>
            </a:r>
            <a:r>
              <a:rPr lang="en-GB" sz="2000" dirty="0" smtClean="0">
                <a:latin typeface="Century Gothic" panose="020B0502020202020204" pitchFamily="34" charset="0"/>
              </a:rPr>
              <a:t>at the top.  </a:t>
            </a:r>
            <a:r>
              <a:rPr lang="en-GB" sz="2000" dirty="0" smtClean="0">
                <a:latin typeface="Century Gothic" panose="020B0502020202020204" pitchFamily="34" charset="0"/>
              </a:rPr>
              <a:t>Look at how they are placed on a line.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47" y="2156347"/>
            <a:ext cx="598923" cy="9840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19" y="2372154"/>
            <a:ext cx="447737" cy="74647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54" y="2275795"/>
            <a:ext cx="659098" cy="864577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00" y="3527142"/>
            <a:ext cx="1537698" cy="181671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28" y="3287958"/>
            <a:ext cx="1399977" cy="2086758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03" y="3263022"/>
            <a:ext cx="1479619" cy="20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8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Chase Paw Patrol Clipart Png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12" y="1405445"/>
            <a:ext cx="1279492" cy="1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6743" y="159657"/>
            <a:ext cx="5573485" cy="638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Day 2: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Speaking - Would you rather…?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89616">
            <a:off x="537028" y="55148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37694" y="5741209"/>
            <a:ext cx="8037203" cy="7973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Encourage the children to ask the question with you and to speak in full sentences for this and their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We  have done this activity many times in school so they should be familiar with it.</a:t>
            </a:r>
            <a:endParaRPr lang="en-GB" sz="15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d Background clipart - Red, Text, Line, transparent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740">
            <a:off x="560632" y="5418977"/>
            <a:ext cx="999234" cy="12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959376">
            <a:off x="669758" y="560008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681029" y="5675086"/>
            <a:ext cx="2220685" cy="7973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Resources needed</a:t>
            </a:r>
          </a:p>
          <a:p>
            <a:pPr algn="ctr"/>
            <a:endParaRPr lang="en-GB" sz="5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None</a:t>
            </a:r>
          </a:p>
        </p:txBody>
      </p:sp>
      <p:pic>
        <p:nvPicPr>
          <p:cNvPr id="4098" name="Picture 2" descr="Future clipart decision making, Future decision making Transparent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12" y="217714"/>
            <a:ext cx="547116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1963939" y="1212751"/>
            <a:ext cx="7889745" cy="1185746"/>
          </a:xfrm>
          <a:prstGeom prst="wedgeRoundRectCallout">
            <a:avLst>
              <a:gd name="adj1" fmla="val -53935"/>
              <a:gd name="adj2" fmla="val 6399"/>
              <a:gd name="adj3" fmla="val 16667"/>
            </a:avLst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Would you rather be </a:t>
            </a:r>
            <a:r>
              <a:rPr lang="en-GB" sz="2000" b="1" dirty="0" smtClean="0">
                <a:latin typeface="Century Gothic" panose="020B0502020202020204" pitchFamily="34" charset="0"/>
              </a:rPr>
              <a:t>invisible </a:t>
            </a:r>
            <a:r>
              <a:rPr lang="en-GB" sz="2000" b="1" dirty="0" smtClean="0">
                <a:latin typeface="Century Gothic" panose="020B0502020202020204" pitchFamily="34" charset="0"/>
              </a:rPr>
              <a:t>or </a:t>
            </a:r>
            <a:r>
              <a:rPr lang="en-GB" sz="2000" b="1" dirty="0" smtClean="0">
                <a:latin typeface="Century Gothic" panose="020B0502020202020204" pitchFamily="34" charset="0"/>
              </a:rPr>
              <a:t>be able to fly? </a:t>
            </a:r>
            <a:r>
              <a:rPr lang="en-GB" sz="2000" dirty="0" smtClean="0">
                <a:latin typeface="Century Gothic" panose="020B0502020202020204" pitchFamily="34" charset="0"/>
              </a:rPr>
              <a:t>Remember to answer in a full sentence and give a reason for your answer. For example</a:t>
            </a:r>
            <a:r>
              <a:rPr lang="en-GB" sz="2000" i="1" dirty="0" smtClean="0">
                <a:latin typeface="Century Gothic" panose="020B0502020202020204" pitchFamily="34" charset="0"/>
              </a:rPr>
              <a:t>… I would rather be  ____________  because….</a:t>
            </a:r>
            <a:endParaRPr lang="en-GB" sz="2000" i="1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931" y="3800632"/>
            <a:ext cx="103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Century Gothic" panose="020B0502020202020204" pitchFamily="34" charset="0"/>
              </a:rPr>
              <a:t>or</a:t>
            </a:r>
            <a:endParaRPr lang="en-GB" sz="36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Flying clipart, Flying Transparent FREE for download on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07" y="2524657"/>
            <a:ext cx="3090392" cy="309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3ta.com boar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25" y="2092532"/>
            <a:ext cx="2389485" cy="310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22" y="1212751"/>
            <a:ext cx="1245498" cy="12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239" y="161918"/>
            <a:ext cx="2913689" cy="638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Day 3: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Length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game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89616">
            <a:off x="537028" y="55148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17926" y="5717143"/>
            <a:ext cx="8124596" cy="9919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This game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focused on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comparing the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worms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by their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length and using linked mathematical vocabulary to describe them, e.g. longer, shortest.</a:t>
            </a:r>
            <a:endParaRPr lang="en-GB" sz="16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Try swapping roles so that they get a chance to answer as well as describe. 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d Background clipart - Red, Text, Line, transparent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740">
            <a:off x="516076" y="5555680"/>
            <a:ext cx="999234" cy="12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959376">
            <a:off x="578562" y="5656439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753601" y="5738820"/>
            <a:ext cx="2220685" cy="991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Resources needed</a:t>
            </a:r>
          </a:p>
          <a:p>
            <a:pPr algn="ctr"/>
            <a:endParaRPr lang="en-GB" sz="1600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None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015979" y="84347"/>
            <a:ext cx="7625561" cy="1314357"/>
          </a:xfrm>
          <a:prstGeom prst="wedgeRoundRectCallout">
            <a:avLst>
              <a:gd name="adj1" fmla="val -54637"/>
              <a:gd name="adj2" fmla="val 4924"/>
              <a:gd name="adj3" fmla="val 16667"/>
            </a:avLst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900" dirty="0" smtClean="0">
                <a:latin typeface="Century Gothic" panose="020B0502020202020204" pitchFamily="34" charset="0"/>
              </a:rPr>
              <a:t>Play I’m thinking of a </a:t>
            </a:r>
            <a:r>
              <a:rPr lang="en-GB" sz="1900" dirty="0" smtClean="0">
                <a:latin typeface="Century Gothic" panose="020B0502020202020204" pitchFamily="34" charset="0"/>
              </a:rPr>
              <a:t>worm. </a:t>
            </a:r>
            <a:r>
              <a:rPr lang="en-GB" sz="1900" dirty="0" smtClean="0">
                <a:latin typeface="Century Gothic" panose="020B0502020202020204" pitchFamily="34" charset="0"/>
              </a:rPr>
              <a:t>Choose one of the </a:t>
            </a:r>
            <a:r>
              <a:rPr lang="en-GB" sz="1900" dirty="0" smtClean="0">
                <a:latin typeface="Century Gothic" panose="020B0502020202020204" pitchFamily="34" charset="0"/>
              </a:rPr>
              <a:t>worms </a:t>
            </a:r>
            <a:r>
              <a:rPr lang="en-GB" sz="1900" dirty="0" smtClean="0">
                <a:latin typeface="Century Gothic" panose="020B0502020202020204" pitchFamily="34" charset="0"/>
              </a:rPr>
              <a:t>below and describe it to someone, </a:t>
            </a:r>
            <a:r>
              <a:rPr lang="en-GB" sz="1900" dirty="0" smtClean="0">
                <a:latin typeface="Century Gothic" panose="020B0502020202020204" pitchFamily="34" charset="0"/>
              </a:rPr>
              <a:t>focusin</a:t>
            </a:r>
            <a:r>
              <a:rPr lang="en-GB" sz="1900" dirty="0" smtClean="0">
                <a:latin typeface="Century Gothic" panose="020B0502020202020204" pitchFamily="34" charset="0"/>
              </a:rPr>
              <a:t>g on it’s length and not saying the number</a:t>
            </a:r>
            <a:r>
              <a:rPr lang="en-GB" sz="1900" dirty="0" smtClean="0">
                <a:latin typeface="Century Gothic" panose="020B0502020202020204" pitchFamily="34" charset="0"/>
              </a:rPr>
              <a:t>. </a:t>
            </a:r>
            <a:r>
              <a:rPr lang="en-GB" sz="1900" dirty="0" smtClean="0">
                <a:latin typeface="Century Gothic" panose="020B0502020202020204" pitchFamily="34" charset="0"/>
              </a:rPr>
              <a:t>For example… </a:t>
            </a:r>
            <a:r>
              <a:rPr lang="en-GB" sz="1900" i="1" dirty="0" smtClean="0">
                <a:latin typeface="Century Gothic" panose="020B0502020202020204" pitchFamily="34" charset="0"/>
              </a:rPr>
              <a:t>I’m thinking of a </a:t>
            </a:r>
            <a:r>
              <a:rPr lang="en-GB" sz="1900" i="1" dirty="0" smtClean="0">
                <a:latin typeface="Century Gothic" panose="020B0502020202020204" pitchFamily="34" charset="0"/>
              </a:rPr>
              <a:t>worm. </a:t>
            </a:r>
            <a:r>
              <a:rPr lang="en-GB" sz="1900" i="1" dirty="0" smtClean="0">
                <a:latin typeface="Century Gothic" panose="020B0502020202020204" pitchFamily="34" charset="0"/>
              </a:rPr>
              <a:t>It </a:t>
            </a:r>
            <a:r>
              <a:rPr lang="en-GB" sz="1900" i="1" dirty="0" smtClean="0">
                <a:latin typeface="Century Gothic" panose="020B0502020202020204" pitchFamily="34" charset="0"/>
              </a:rPr>
              <a:t>is the longest one there.</a:t>
            </a:r>
            <a:endParaRPr lang="en-GB" sz="1900" i="1" dirty="0">
              <a:latin typeface="Century Gothic" panose="020B0502020202020204" pitchFamily="34" charset="0"/>
            </a:endParaRPr>
          </a:p>
        </p:txBody>
      </p:sp>
      <p:pic>
        <p:nvPicPr>
          <p:cNvPr id="20" name="Picture 6" descr="Chase Paw Patrol Clipart Png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87" y="24530"/>
            <a:ext cx="1279492" cy="1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80" y="1467542"/>
            <a:ext cx="9498626" cy="38783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05088" y="1544192"/>
            <a:ext cx="51861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Century Gothic" panose="020B0502020202020204" pitchFamily="34" charset="0"/>
              </a:rPr>
              <a:t>1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6671" y="2383708"/>
            <a:ext cx="51861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Century Gothic" panose="020B0502020202020204" pitchFamily="34" charset="0"/>
              </a:rPr>
              <a:t>2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49723" y="4791916"/>
            <a:ext cx="51861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Century Gothic" panose="020B0502020202020204" pitchFamily="34" charset="0"/>
              </a:rPr>
              <a:t>5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920073" y="3991691"/>
            <a:ext cx="51861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Century Gothic" panose="020B0502020202020204" pitchFamily="34" charset="0"/>
              </a:rPr>
              <a:t>4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10909" y="3129729"/>
            <a:ext cx="518615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 smtClean="0">
                <a:latin typeface="Century Gothic" panose="020B0502020202020204" pitchFamily="34" charset="0"/>
              </a:rPr>
              <a:t>3</a:t>
            </a:r>
            <a:endParaRPr lang="en-GB" sz="3000" b="1" dirty="0"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53601" y="1837067"/>
            <a:ext cx="2121280" cy="258532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Click here for a challenge from Mrs Ryan: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723" y="2937706"/>
            <a:ext cx="1141863" cy="11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509942" y="2722240"/>
            <a:ext cx="212128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2D050"/>
                </a:solidFill>
                <a:latin typeface="Century Gothic" panose="020B0502020202020204" pitchFamily="34" charset="0"/>
              </a:rPr>
              <a:t>Click here for a challenge: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122756" y="188685"/>
            <a:ext cx="3410857" cy="638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Day </a:t>
            </a:r>
            <a:r>
              <a:rPr lang="en-GB" sz="20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4: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Handwriting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89616">
            <a:off x="537028" y="55148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36608" y="5601991"/>
            <a:ext cx="8124596" cy="99190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These letters are all ‘Ladder letters’ letters which all start in the same way and sit on the line. The children need to be careful with th</a:t>
            </a:r>
            <a:r>
              <a:rPr lang="en-GB" sz="1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 size of the letters and to make sure the joining line (the flick) goes the right way.</a:t>
            </a:r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d Background clipart - Red, Text, Line, transparent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740">
            <a:off x="560632" y="5418977"/>
            <a:ext cx="999234" cy="12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959376">
            <a:off x="669758" y="560008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666447" y="5636452"/>
            <a:ext cx="2220685" cy="991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Resources needed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Lined paper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Pencil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Clipart writing handwriting, Clipart writing handwriting ..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024" y="381404"/>
            <a:ext cx="511859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89" y="276876"/>
            <a:ext cx="2591743" cy="1943807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1828183" y="3156160"/>
            <a:ext cx="9295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01327" y="3156160"/>
            <a:ext cx="9295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60952" y="3153093"/>
            <a:ext cx="9295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829952" y="2567029"/>
            <a:ext cx="1213312" cy="62885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Tall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letter</a:t>
            </a:r>
            <a:endParaRPr lang="en-GB" sz="15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3366702" y="2645162"/>
            <a:ext cx="1213312" cy="62885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Tall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</a:t>
            </a:r>
            <a:endParaRPr lang="en-GB" sz="15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141493" y="2671012"/>
            <a:ext cx="1364775" cy="62885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5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Short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55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letter</a:t>
            </a:r>
            <a:endParaRPr lang="en-GB" sz="155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8" name="Picture 6" descr="Chase Paw Patrol Clipart Png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14" y="1104658"/>
            <a:ext cx="1279492" cy="13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2757715" y="1051356"/>
            <a:ext cx="6331693" cy="1096757"/>
          </a:xfrm>
          <a:prstGeom prst="wedgeRoundRectCallout">
            <a:avLst>
              <a:gd name="adj1" fmla="val -63877"/>
              <a:gd name="adj2" fmla="val 9852"/>
              <a:gd name="adj3" fmla="val 16667"/>
            </a:avLst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On lined </a:t>
            </a:r>
            <a:r>
              <a:rPr lang="en-GB" sz="2000" dirty="0">
                <a:latin typeface="Century Gothic" panose="020B0502020202020204" pitchFamily="34" charset="0"/>
              </a:rPr>
              <a:t>paper, practise these </a:t>
            </a:r>
            <a:r>
              <a:rPr lang="en-GB" sz="2000" dirty="0" smtClean="0">
                <a:latin typeface="Century Gothic" panose="020B0502020202020204" pitchFamily="34" charset="0"/>
              </a:rPr>
              <a:t>‘Ladder letters’ which </a:t>
            </a:r>
            <a:r>
              <a:rPr lang="en-GB" sz="2000" dirty="0">
                <a:latin typeface="Century Gothic" panose="020B0502020202020204" pitchFamily="34" charset="0"/>
              </a:rPr>
              <a:t>all start </a:t>
            </a:r>
            <a:r>
              <a:rPr lang="en-GB" sz="2000" dirty="0" smtClean="0">
                <a:latin typeface="Century Gothic" panose="020B0502020202020204" pitchFamily="34" charset="0"/>
              </a:rPr>
              <a:t>at the top.  </a:t>
            </a:r>
            <a:r>
              <a:rPr lang="en-GB" sz="2000" dirty="0" smtClean="0">
                <a:latin typeface="Century Gothic" panose="020B0502020202020204" pitchFamily="34" charset="0"/>
              </a:rPr>
              <a:t>Look at how they are placed on a line.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47" y="2156347"/>
            <a:ext cx="598923" cy="9840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119" y="2372154"/>
            <a:ext cx="447737" cy="74647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954" y="2275795"/>
            <a:ext cx="659098" cy="864577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500" y="3527142"/>
            <a:ext cx="1537698" cy="181671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28" y="3287958"/>
            <a:ext cx="1399977" cy="2086758"/>
          </a:xfrm>
          <a:prstGeom prst="rect">
            <a:avLst/>
          </a:prstGeom>
        </p:spPr>
      </p:pic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903" y="3263022"/>
            <a:ext cx="1479619" cy="2080835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294" y="3453047"/>
            <a:ext cx="1290576" cy="129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1256" y="214461"/>
            <a:ext cx="6849228" cy="63862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Butterfly Day: </a:t>
            </a:r>
            <a:r>
              <a:rPr lang="en-GB" sz="2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Maths – addition and subtraction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89616">
            <a:off x="537028" y="551485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56433" y="5520632"/>
            <a:ext cx="10248880" cy="12680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children may use a range or methods / resources to work them out, e.g. </a:t>
            </a:r>
          </a:p>
          <a:p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	- using fingers or other physical resources</a:t>
            </a:r>
          </a:p>
          <a:p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using jottings (drawings)</a:t>
            </a:r>
          </a:p>
          <a:p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using known number facts, e.g.  If they know 5 add 5 is 10, this may help with 15 + 5</a:t>
            </a:r>
          </a:p>
          <a:p>
            <a:r>
              <a:rPr lang="en-GB" sz="1500" dirty="0">
                <a:solidFill>
                  <a:schemeClr val="bg1"/>
                </a:solidFill>
                <a:latin typeface="Century Gothic" panose="020B0502020202020204" pitchFamily="34" charset="0"/>
              </a:rPr>
              <a:t>	</a:t>
            </a:r>
            <a:r>
              <a:rPr lang="en-GB" sz="15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- by counting on from the biggest number (for addition)</a:t>
            </a:r>
          </a:p>
          <a:p>
            <a:endParaRPr lang="en-GB" sz="1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 descr="Red Background clipart - Red, Text, Line, transparent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0740">
            <a:off x="560632" y="5418977"/>
            <a:ext cx="999234" cy="12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959376">
            <a:off x="669758" y="560008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Notes </a:t>
            </a:r>
          </a:p>
          <a:p>
            <a:r>
              <a:rPr lang="en-GB" dirty="0" smtClean="0"/>
              <a:t>for </a:t>
            </a:r>
          </a:p>
          <a:p>
            <a:r>
              <a:rPr lang="en-GB" dirty="0" smtClean="0"/>
              <a:t>parents</a:t>
            </a:r>
            <a:endParaRPr lang="en-GB" dirty="0"/>
          </a:p>
        </p:txBody>
      </p:sp>
      <p:pic>
        <p:nvPicPr>
          <p:cNvPr id="5122" name="Picture 2" descr="1 To 10 Numbers Transparent Free PNG | PNG 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59" y="299934"/>
            <a:ext cx="871585" cy="46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0900" y="2981391"/>
            <a:ext cx="29456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500" b="1" dirty="0" smtClean="0">
                <a:latin typeface="Century Gothic" panose="020B0502020202020204" pitchFamily="34" charset="0"/>
              </a:rPr>
              <a:t>7 </a:t>
            </a:r>
            <a:r>
              <a:rPr lang="en-GB" sz="2500" b="1" dirty="0">
                <a:latin typeface="Century Gothic" panose="020B0502020202020204" pitchFamily="34" charset="0"/>
              </a:rPr>
              <a:t>– </a:t>
            </a:r>
            <a:r>
              <a:rPr lang="en-GB" sz="2500" b="1" dirty="0" smtClean="0">
                <a:latin typeface="Century Gothic" panose="020B0502020202020204" pitchFamily="34" charset="0"/>
              </a:rPr>
              <a:t>6 </a:t>
            </a:r>
            <a:r>
              <a:rPr lang="en-GB" sz="2500" b="1" dirty="0">
                <a:latin typeface="Century Gothic" panose="020B0502020202020204" pitchFamily="34" charset="0"/>
              </a:rPr>
              <a:t>= </a:t>
            </a:r>
            <a:endParaRPr lang="en-GB" sz="2500" b="1" dirty="0" smtClean="0"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500" b="1" dirty="0" smtClean="0">
                <a:latin typeface="Century Gothic" panose="020B0502020202020204" pitchFamily="34" charset="0"/>
              </a:rPr>
              <a:t>8 + </a:t>
            </a:r>
            <a:r>
              <a:rPr lang="en-GB" sz="2500" b="1" dirty="0" smtClean="0">
                <a:latin typeface="Century Gothic" panose="020B0502020202020204" pitchFamily="34" charset="0"/>
              </a:rPr>
              <a:t>3 = </a:t>
            </a:r>
          </a:p>
          <a:p>
            <a:pPr>
              <a:spcAft>
                <a:spcPts val="1200"/>
              </a:spcAft>
            </a:pPr>
            <a:r>
              <a:rPr lang="en-GB" sz="2500" b="1" dirty="0" smtClean="0">
                <a:latin typeface="Century Gothic" panose="020B0502020202020204" pitchFamily="34" charset="0"/>
              </a:rPr>
              <a:t>4 </a:t>
            </a:r>
            <a:r>
              <a:rPr lang="en-GB" sz="2500" b="1" dirty="0" smtClean="0">
                <a:latin typeface="Century Gothic" panose="020B0502020202020204" pitchFamily="34" charset="0"/>
              </a:rPr>
              <a:t>+ </a:t>
            </a:r>
            <a:r>
              <a:rPr lang="en-GB" sz="2500" b="1" dirty="0" smtClean="0">
                <a:latin typeface="Century Gothic" panose="020B0502020202020204" pitchFamily="34" charset="0"/>
              </a:rPr>
              <a:t>6 </a:t>
            </a:r>
            <a:r>
              <a:rPr lang="en-GB" sz="2500" b="1" dirty="0" smtClean="0">
                <a:latin typeface="Century Gothic" panose="020B0502020202020204" pitchFamily="34" charset="0"/>
              </a:rPr>
              <a:t>= </a:t>
            </a:r>
          </a:p>
          <a:p>
            <a:pPr>
              <a:spcAft>
                <a:spcPts val="1200"/>
              </a:spcAft>
            </a:pPr>
            <a:r>
              <a:rPr lang="en-GB" sz="2500" b="1" dirty="0" smtClean="0">
                <a:latin typeface="Century Gothic" panose="020B0502020202020204" pitchFamily="34" charset="0"/>
              </a:rPr>
              <a:t>6 + </a:t>
            </a:r>
            <a:r>
              <a:rPr lang="en-GB" sz="2500" b="1" dirty="0" smtClean="0">
                <a:latin typeface="Century Gothic" panose="020B0502020202020204" pitchFamily="34" charset="0"/>
              </a:rPr>
              <a:t>5 = </a:t>
            </a:r>
            <a:endParaRPr lang="en-GB" sz="25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35358" y="3007760"/>
            <a:ext cx="294567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16 </a:t>
            </a:r>
            <a:r>
              <a:rPr lang="en-GB" sz="25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– </a:t>
            </a: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7 </a:t>
            </a:r>
            <a:r>
              <a:rPr lang="en-GB" sz="25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= </a:t>
            </a:r>
            <a:endParaRPr lang="en-GB" sz="2500" b="1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12 </a:t>
            </a: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+ </a:t>
            </a: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5 </a:t>
            </a: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= </a:t>
            </a:r>
          </a:p>
          <a:p>
            <a:pPr>
              <a:spcAft>
                <a:spcPts val="1200"/>
              </a:spcAft>
            </a:pP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14 </a:t>
            </a: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– 4 = </a:t>
            </a:r>
          </a:p>
          <a:p>
            <a:pPr>
              <a:spcAft>
                <a:spcPts val="1200"/>
              </a:spcAft>
            </a:pP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11 </a:t>
            </a:r>
            <a:r>
              <a:rPr lang="en-GB" sz="25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– </a:t>
            </a: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9 </a:t>
            </a:r>
            <a:r>
              <a:rPr lang="en-GB" sz="2500" b="1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= </a:t>
            </a:r>
            <a:endParaRPr lang="en-GB" sz="250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387" y="215677"/>
            <a:ext cx="1319284" cy="1319284"/>
          </a:xfrm>
          <a:prstGeom prst="rect">
            <a:avLst/>
          </a:prstGeom>
        </p:spPr>
      </p:pic>
      <p:pic>
        <p:nvPicPr>
          <p:cNvPr id="16" name="Picture 2" descr="Free School Clipart Transparent Background, Download Free Clip Art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55" y="1954952"/>
            <a:ext cx="2222490" cy="31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unny Cartoon Butterfly Images. Clip Art Images Are On A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21597">
            <a:off x="9447570" y="1519811"/>
            <a:ext cx="1741714" cy="17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1105469" y="1228298"/>
            <a:ext cx="7847462" cy="1399543"/>
          </a:xfrm>
          <a:prstGeom prst="wedgeRoundRectCallout">
            <a:avLst>
              <a:gd name="adj1" fmla="val 66499"/>
              <a:gd name="adj2" fmla="val 31188"/>
              <a:gd name="adj3" fmla="val 16667"/>
            </a:avLst>
          </a:prstGeom>
          <a:effectLst>
            <a:softEdge rad="1270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000" dirty="0" smtClean="0">
                <a:latin typeface="Century Gothic" panose="020B0502020202020204" pitchFamily="34" charset="0"/>
              </a:rPr>
              <a:t>Can you solve these problems? Remember to look carefully to see if you need to add or subtract (take-away). Try the problems in black first and then the problems in green if you need a challenge.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693</Words>
  <Application>Microsoft Office PowerPoint</Application>
  <PresentationFormat>Widescreen</PresentationFormat>
  <Paragraphs>110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Comic Sans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Torch Academy Gateway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Ryan</dc:creator>
  <cp:lastModifiedBy>Kelly Ryan</cp:lastModifiedBy>
  <cp:revision>65</cp:revision>
  <dcterms:created xsi:type="dcterms:W3CDTF">2020-05-30T10:37:19Z</dcterms:created>
  <dcterms:modified xsi:type="dcterms:W3CDTF">2020-06-16T18:15:07Z</dcterms:modified>
</cp:coreProperties>
</file>