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0" r:id="rId4"/>
    <p:sldId id="263" r:id="rId5"/>
    <p:sldId id="266"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CBADA4-37BA-4F51-9A5B-D7DD7541E88B}"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2329308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CBADA4-37BA-4F51-9A5B-D7DD7541E88B}"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402285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CBADA4-37BA-4F51-9A5B-D7DD7541E88B}"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239537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CBADA4-37BA-4F51-9A5B-D7DD7541E88B}"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336162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CBADA4-37BA-4F51-9A5B-D7DD7541E88B}"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47004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CBADA4-37BA-4F51-9A5B-D7DD7541E88B}"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4260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CBADA4-37BA-4F51-9A5B-D7DD7541E88B}" type="datetimeFigureOut">
              <a:rPr lang="en-GB" smtClean="0"/>
              <a:t>24/06/2020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91588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CBADA4-37BA-4F51-9A5B-D7DD7541E88B}" type="datetimeFigureOut">
              <a:rPr lang="en-GB" smtClean="0"/>
              <a:t>24/06/2020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374057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BADA4-37BA-4F51-9A5B-D7DD7541E88B}" type="datetimeFigureOut">
              <a:rPr lang="en-GB" smtClean="0"/>
              <a:t>24/06/2020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305081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CBADA4-37BA-4F51-9A5B-D7DD7541E88B}"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380238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CBADA4-37BA-4F51-9A5B-D7DD7541E88B}"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163379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BADA4-37BA-4F51-9A5B-D7DD7541E88B}" type="datetimeFigureOut">
              <a:rPr lang="en-GB" smtClean="0"/>
              <a:t>24/06/2020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7C23B-51AB-49E1-97D0-DCB38F0822B6}" type="slidenum">
              <a:rPr lang="en-GB" smtClean="0"/>
              <a:t>‹#›</a:t>
            </a:fld>
            <a:endParaRPr lang="en-GB"/>
          </a:p>
        </p:txBody>
      </p:sp>
    </p:spTree>
    <p:extLst>
      <p:ext uri="{BB962C8B-B14F-4D97-AF65-F5344CB8AC3E}">
        <p14:creationId xmlns:p14="http://schemas.microsoft.com/office/powerpoint/2010/main" val="3766190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7.jp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807028" y="337102"/>
            <a:ext cx="8374743" cy="707886"/>
          </a:xfrm>
          <a:prstGeom prst="rect">
            <a:avLst/>
          </a:prstGeom>
          <a:noFill/>
          <a:ln>
            <a:noFill/>
          </a:ln>
          <a:effectLst>
            <a:outerShdw blurRad="107950" dist="12700" dir="5400000" algn="ctr">
              <a:srgbClr val="000000"/>
            </a:outerShdw>
          </a:effectLst>
        </p:spPr>
        <p:txBody>
          <a:bodyPr wrap="square" rtlCol="0">
            <a:spAutoFit/>
          </a:bodyPr>
          <a:lstStyle/>
          <a:p>
            <a:pPr algn="ctr"/>
            <a:r>
              <a:rPr lang="en-GB" sz="4000" b="1" dirty="0" smtClean="0">
                <a:latin typeface="Century Gothic" panose="020B0502020202020204" pitchFamily="34" charset="0"/>
              </a:rPr>
              <a:t>Basic Skills Activities - Overview</a:t>
            </a:r>
            <a:endParaRPr lang="en-GB" sz="4000" b="1" dirty="0">
              <a:latin typeface="Century Gothic" panose="020B0502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06" y="184621"/>
            <a:ext cx="1368665" cy="860367"/>
          </a:xfrm>
          <a:prstGeom prst="rect">
            <a:avLst/>
          </a:prstGeom>
        </p:spPr>
      </p:pic>
      <p:sp>
        <p:nvSpPr>
          <p:cNvPr id="7" name="TextBox 6"/>
          <p:cNvSpPr txBox="1"/>
          <p:nvPr/>
        </p:nvSpPr>
        <p:spPr>
          <a:xfrm>
            <a:off x="5791200" y="1306158"/>
            <a:ext cx="2002972" cy="2400657"/>
          </a:xfrm>
          <a:prstGeom prst="rect">
            <a:avLst/>
          </a:prstGeom>
          <a:noFill/>
        </p:spPr>
        <p:txBody>
          <a:bodyPr wrap="square" rtlCol="0">
            <a:spAutoFit/>
          </a:bodyPr>
          <a:lstStyle/>
          <a:p>
            <a:pPr>
              <a:lnSpc>
                <a:spcPct val="150000"/>
              </a:lnSpc>
            </a:pPr>
            <a:r>
              <a:rPr lang="en-GB" sz="2000" b="1" dirty="0" smtClean="0">
                <a:solidFill>
                  <a:srgbClr val="FF0000"/>
                </a:solidFill>
                <a:latin typeface="Century Gothic" panose="020B0502020202020204" pitchFamily="34" charset="0"/>
              </a:rPr>
              <a:t>Day 1</a:t>
            </a:r>
            <a:r>
              <a:rPr lang="en-GB" sz="2000" b="1" dirty="0" smtClean="0">
                <a:latin typeface="Century Gothic" panose="020B0502020202020204" pitchFamily="34" charset="0"/>
              </a:rPr>
              <a:t> </a:t>
            </a:r>
          </a:p>
          <a:p>
            <a:pPr>
              <a:lnSpc>
                <a:spcPct val="150000"/>
              </a:lnSpc>
            </a:pPr>
            <a:r>
              <a:rPr lang="en-GB" sz="2000" b="1" dirty="0" smtClean="0">
                <a:solidFill>
                  <a:srgbClr val="00B050"/>
                </a:solidFill>
                <a:latin typeface="Century Gothic" panose="020B0502020202020204" pitchFamily="34" charset="0"/>
              </a:rPr>
              <a:t>Day 2</a:t>
            </a:r>
          </a:p>
          <a:p>
            <a:pPr>
              <a:lnSpc>
                <a:spcPct val="150000"/>
              </a:lnSpc>
            </a:pPr>
            <a:r>
              <a:rPr lang="en-GB" sz="2000" b="1" dirty="0" smtClean="0">
                <a:solidFill>
                  <a:srgbClr val="7030A0"/>
                </a:solidFill>
                <a:latin typeface="Century Gothic" panose="020B0502020202020204" pitchFamily="34" charset="0"/>
              </a:rPr>
              <a:t>Day 3</a:t>
            </a:r>
          </a:p>
          <a:p>
            <a:pPr>
              <a:lnSpc>
                <a:spcPct val="150000"/>
              </a:lnSpc>
            </a:pPr>
            <a:r>
              <a:rPr lang="en-GB" sz="2000" b="1" dirty="0" smtClean="0">
                <a:solidFill>
                  <a:schemeClr val="accent2"/>
                </a:solidFill>
                <a:latin typeface="Century Gothic" panose="020B0502020202020204" pitchFamily="34" charset="0"/>
              </a:rPr>
              <a:t>Day 4</a:t>
            </a:r>
          </a:p>
          <a:p>
            <a:pPr>
              <a:lnSpc>
                <a:spcPct val="150000"/>
              </a:lnSpc>
            </a:pPr>
            <a:r>
              <a:rPr lang="en-GB" sz="2000" b="1" dirty="0" smtClean="0">
                <a:solidFill>
                  <a:srgbClr val="0070C0"/>
                </a:solidFill>
                <a:latin typeface="Century Gothic" panose="020B0502020202020204" pitchFamily="34" charset="0"/>
              </a:rPr>
              <a:t>Butterfly Day</a:t>
            </a:r>
            <a:r>
              <a:rPr lang="en-GB" sz="2000" b="1" dirty="0" smtClean="0">
                <a:latin typeface="Century Gothic" panose="020B0502020202020204" pitchFamily="34" charset="0"/>
              </a:rPr>
              <a:t> </a:t>
            </a:r>
            <a:endParaRPr lang="en-GB" sz="2000" b="1" dirty="0">
              <a:latin typeface="Century Gothic" panose="020B0502020202020204" pitchFamily="34" charset="0"/>
            </a:endParaRPr>
          </a:p>
        </p:txBody>
      </p:sp>
      <p:sp>
        <p:nvSpPr>
          <p:cNvPr id="10" name="TextBox 9"/>
          <p:cNvSpPr txBox="1"/>
          <p:nvPr/>
        </p:nvSpPr>
        <p:spPr>
          <a:xfrm>
            <a:off x="7653351" y="1306158"/>
            <a:ext cx="4368800" cy="2400657"/>
          </a:xfrm>
          <a:prstGeom prst="rect">
            <a:avLst/>
          </a:prstGeom>
          <a:noFill/>
        </p:spPr>
        <p:txBody>
          <a:bodyPr wrap="square" rtlCol="0">
            <a:spAutoFit/>
          </a:bodyPr>
          <a:lstStyle/>
          <a:p>
            <a:pPr>
              <a:lnSpc>
                <a:spcPct val="150000"/>
              </a:lnSpc>
            </a:pPr>
            <a:r>
              <a:rPr lang="en-GB" sz="2000" b="1" dirty="0" smtClean="0">
                <a:solidFill>
                  <a:srgbClr val="FF0000"/>
                </a:solidFill>
                <a:latin typeface="Century Gothic" panose="020B0502020202020204" pitchFamily="34" charset="0"/>
              </a:rPr>
              <a:t>Handwriting</a:t>
            </a:r>
          </a:p>
          <a:p>
            <a:pPr>
              <a:lnSpc>
                <a:spcPct val="150000"/>
              </a:lnSpc>
            </a:pPr>
            <a:r>
              <a:rPr lang="en-GB" sz="2000" b="1" dirty="0" smtClean="0">
                <a:solidFill>
                  <a:srgbClr val="00B050"/>
                </a:solidFill>
                <a:latin typeface="Century Gothic" panose="020B0502020202020204" pitchFamily="34" charset="0"/>
              </a:rPr>
              <a:t>Speaking – Would you rather…?</a:t>
            </a:r>
          </a:p>
          <a:p>
            <a:pPr>
              <a:lnSpc>
                <a:spcPct val="150000"/>
              </a:lnSpc>
            </a:pPr>
            <a:r>
              <a:rPr lang="en-GB" sz="2000" b="1" dirty="0" smtClean="0">
                <a:solidFill>
                  <a:srgbClr val="7030A0"/>
                </a:solidFill>
                <a:latin typeface="Century Gothic" panose="020B0502020202020204" pitchFamily="34" charset="0"/>
              </a:rPr>
              <a:t>Length game</a:t>
            </a:r>
          </a:p>
          <a:p>
            <a:pPr>
              <a:lnSpc>
                <a:spcPct val="150000"/>
              </a:lnSpc>
            </a:pPr>
            <a:r>
              <a:rPr lang="en-GB" sz="2000" b="1" dirty="0" smtClean="0">
                <a:solidFill>
                  <a:schemeClr val="accent2"/>
                </a:solidFill>
                <a:latin typeface="Century Gothic" panose="020B0502020202020204" pitchFamily="34" charset="0"/>
              </a:rPr>
              <a:t>Handwriting</a:t>
            </a:r>
          </a:p>
          <a:p>
            <a:pPr>
              <a:lnSpc>
                <a:spcPct val="150000"/>
              </a:lnSpc>
            </a:pPr>
            <a:r>
              <a:rPr lang="en-GB" sz="2000" b="1" dirty="0" smtClean="0">
                <a:solidFill>
                  <a:srgbClr val="0070C0"/>
                </a:solidFill>
                <a:latin typeface="Century Gothic" panose="020B0502020202020204" pitchFamily="34" charset="0"/>
              </a:rPr>
              <a:t>Maths – add and subtract</a:t>
            </a:r>
            <a:endParaRPr lang="en-GB" sz="2000" b="1" dirty="0">
              <a:latin typeface="Century Gothic" panose="020B0502020202020204" pitchFamily="34" charset="0"/>
            </a:endParaRPr>
          </a:p>
        </p:txBody>
      </p:sp>
      <p:sp>
        <p:nvSpPr>
          <p:cNvPr id="9" name="Rectangle 8"/>
          <p:cNvSpPr/>
          <p:nvPr/>
        </p:nvSpPr>
        <p:spPr>
          <a:xfrm>
            <a:off x="1436607" y="5771101"/>
            <a:ext cx="9555029" cy="991908"/>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 Butterfly Day is the children’s allocated day in school (for those children who are returning). Days 1-4 can be used in any order, to support home learning on the other days. For children who are at home all week, Butterfly Day can be used alongside Days 1-4, in any order. </a:t>
            </a:r>
            <a:endParaRPr lang="en-GB" sz="1600" dirty="0">
              <a:solidFill>
                <a:schemeClr val="bg1"/>
              </a:solidFill>
              <a:latin typeface="Century Gothic" panose="020B0502020202020204" pitchFamily="34" charset="0"/>
            </a:endParaRPr>
          </a:p>
        </p:txBody>
      </p:sp>
      <p:pic>
        <p:nvPicPr>
          <p:cNvPr id="12" name="Picture 2" descr="Red Background clipart - Red, Text, Line, transparent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20740">
            <a:off x="623098" y="5559874"/>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20959376">
            <a:off x="713300" y="5710223"/>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3" name="Rounded Rectangular Callout 2"/>
          <p:cNvSpPr/>
          <p:nvPr/>
        </p:nvSpPr>
        <p:spPr>
          <a:xfrm>
            <a:off x="724975" y="1174544"/>
            <a:ext cx="3390979" cy="1004911"/>
          </a:xfrm>
          <a:prstGeom prst="wedgeRoundRectCallout">
            <a:avLst>
              <a:gd name="adj1" fmla="val 61301"/>
              <a:gd name="adj2" fmla="val 2641"/>
              <a:gd name="adj3" fmla="val 16667"/>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solidFill>
                  <a:schemeClr val="tx1"/>
                </a:solidFill>
                <a:latin typeface="Comic Sans MS" panose="030F0702030302020204" pitchFamily="66" charset="0"/>
              </a:rPr>
              <a:t>I set you challenges on the days you are at home.</a:t>
            </a:r>
            <a:endParaRPr lang="en-GB" dirty="0">
              <a:solidFill>
                <a:schemeClr val="tx1"/>
              </a:solidFill>
              <a:latin typeface="Comic Sans MS" panose="030F0702030302020204" pitchFamily="66" charset="0"/>
            </a:endParaRPr>
          </a:p>
        </p:txBody>
      </p:sp>
      <p:sp>
        <p:nvSpPr>
          <p:cNvPr id="19" name="Rounded Rectangular Callout 18"/>
          <p:cNvSpPr/>
          <p:nvPr/>
        </p:nvSpPr>
        <p:spPr>
          <a:xfrm>
            <a:off x="1926879" y="2429530"/>
            <a:ext cx="3020021" cy="1258708"/>
          </a:xfrm>
          <a:prstGeom prst="wedgeRoundRectCallout">
            <a:avLst>
              <a:gd name="adj1" fmla="val -60770"/>
              <a:gd name="adj2" fmla="val -9075"/>
              <a:gd name="adj3" fmla="val 16667"/>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solidFill>
                  <a:schemeClr val="tx1"/>
                </a:solidFill>
                <a:latin typeface="Comic Sans MS" panose="030F0702030302020204" pitchFamily="66" charset="0"/>
              </a:rPr>
              <a:t>I set a challenge on the day you are in school (Butterfly Day) or for an extra home learning day. </a:t>
            </a:r>
            <a:endParaRPr lang="en-GB" dirty="0">
              <a:solidFill>
                <a:schemeClr val="tx1"/>
              </a:solidFill>
              <a:latin typeface="Comic Sans MS" panose="030F0702030302020204" pitchFamily="66" charset="0"/>
            </a:endParaRPr>
          </a:p>
        </p:txBody>
      </p:sp>
      <p:pic>
        <p:nvPicPr>
          <p:cNvPr id="2" name="Picture 1"/>
          <p:cNvPicPr>
            <a:picLocks noChangeAspect="1"/>
          </p:cNvPicPr>
          <p:nvPr/>
        </p:nvPicPr>
        <p:blipFill>
          <a:blip r:embed="rId5"/>
          <a:stretch>
            <a:fillRect/>
          </a:stretch>
        </p:blipFill>
        <p:spPr>
          <a:xfrm>
            <a:off x="142529" y="2429530"/>
            <a:ext cx="1655100" cy="1384335"/>
          </a:xfrm>
          <a:prstGeom prst="rect">
            <a:avLst/>
          </a:prstGeom>
        </p:spPr>
      </p:pic>
      <p:pic>
        <p:nvPicPr>
          <p:cNvPr id="4" name="Picture 3"/>
          <p:cNvPicPr>
            <a:picLocks noChangeAspect="1"/>
          </p:cNvPicPr>
          <p:nvPr/>
        </p:nvPicPr>
        <p:blipFill>
          <a:blip r:embed="rId6"/>
          <a:stretch>
            <a:fillRect/>
          </a:stretch>
        </p:blipFill>
        <p:spPr>
          <a:xfrm>
            <a:off x="4566943" y="958249"/>
            <a:ext cx="1023199" cy="1375267"/>
          </a:xfrm>
          <a:prstGeom prst="rect">
            <a:avLst/>
          </a:prstGeom>
        </p:spPr>
      </p:pic>
    </p:spTree>
    <p:extLst>
      <p:ext uri="{BB962C8B-B14F-4D97-AF65-F5344CB8AC3E}">
        <p14:creationId xmlns:p14="http://schemas.microsoft.com/office/powerpoint/2010/main" val="3881990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122756" y="188685"/>
            <a:ext cx="3410857" cy="63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2000" b="1" dirty="0" smtClean="0">
                <a:solidFill>
                  <a:srgbClr val="FF0000"/>
                </a:solidFill>
                <a:latin typeface="Century Gothic" panose="020B0502020202020204" pitchFamily="34" charset="0"/>
              </a:rPr>
              <a:t>Day 1:</a:t>
            </a:r>
            <a:r>
              <a:rPr lang="en-GB" sz="2000" b="1" dirty="0" smtClean="0">
                <a:solidFill>
                  <a:schemeClr val="accent2"/>
                </a:solidFill>
                <a:latin typeface="Century Gothic" panose="020B0502020202020204" pitchFamily="34" charset="0"/>
              </a:rPr>
              <a:t> </a:t>
            </a:r>
            <a:r>
              <a:rPr lang="en-GB" sz="2000" b="1" dirty="0" smtClean="0">
                <a:solidFill>
                  <a:schemeClr val="tx1"/>
                </a:solidFill>
                <a:latin typeface="Century Gothic" panose="020B0502020202020204" pitchFamily="34" charset="0"/>
              </a:rPr>
              <a:t>Handwriting</a:t>
            </a:r>
            <a:endParaRPr lang="en-GB" sz="2000" b="1" dirty="0">
              <a:solidFill>
                <a:schemeClr val="tx1"/>
              </a:solidFill>
              <a:latin typeface="Century Gothic" panose="020B0502020202020204" pitchFamily="34" charset="0"/>
            </a:endParaRPr>
          </a:p>
        </p:txBody>
      </p:sp>
      <p:sp>
        <p:nvSpPr>
          <p:cNvPr id="5" name="TextBox 4"/>
          <p:cNvSpPr txBox="1"/>
          <p:nvPr/>
        </p:nvSpPr>
        <p:spPr>
          <a:xfrm rot="20989616">
            <a:off x="537028" y="551485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4" name="Rectangle 3"/>
          <p:cNvSpPr/>
          <p:nvPr/>
        </p:nvSpPr>
        <p:spPr>
          <a:xfrm>
            <a:off x="1436608" y="5601991"/>
            <a:ext cx="8124596" cy="991908"/>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 These letters are all ‘robot’ letters which all start at the top and sit on the line. The children need to be careful with the size of the letters and make sure they have sharp corners not curved ones. </a:t>
            </a:r>
            <a:endParaRPr lang="en-GB" sz="1600" dirty="0">
              <a:solidFill>
                <a:schemeClr val="bg1"/>
              </a:solidFill>
              <a:latin typeface="Century Gothic" panose="020B0502020202020204" pitchFamily="34" charset="0"/>
            </a:endParaRPr>
          </a:p>
        </p:txBody>
      </p:sp>
      <p:pic>
        <p:nvPicPr>
          <p:cNvPr id="2050" name="Picture 2" descr="Red Background clipart - Red, Text, Line, transparent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0740">
            <a:off x="560632" y="5418977"/>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959376">
            <a:off x="669758" y="560008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Rectangle 5"/>
          <p:cNvSpPr/>
          <p:nvPr/>
        </p:nvSpPr>
        <p:spPr>
          <a:xfrm>
            <a:off x="9666447" y="5636452"/>
            <a:ext cx="2220685" cy="991908"/>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t"/>
          <a:lstStyle/>
          <a:p>
            <a:pPr algn="ctr"/>
            <a:r>
              <a:rPr lang="en-GB" sz="1600" b="1" u="sng" dirty="0" smtClean="0">
                <a:solidFill>
                  <a:schemeClr val="tx1"/>
                </a:solidFill>
                <a:latin typeface="Century Gothic" panose="020B0502020202020204" pitchFamily="34" charset="0"/>
              </a:rPr>
              <a:t>Resources needed</a:t>
            </a:r>
          </a:p>
          <a:p>
            <a:pPr marL="285750" indent="-285750">
              <a:buFont typeface="Wingdings" panose="05000000000000000000" pitchFamily="2" charset="2"/>
              <a:buChar char="q"/>
            </a:pPr>
            <a:r>
              <a:rPr lang="en-GB" sz="1600" dirty="0" smtClean="0">
                <a:solidFill>
                  <a:schemeClr val="tx1"/>
                </a:solidFill>
                <a:latin typeface="Century Gothic" panose="020B0502020202020204" pitchFamily="34" charset="0"/>
              </a:rPr>
              <a:t>Lined paper</a:t>
            </a:r>
          </a:p>
          <a:p>
            <a:pPr marL="285750" indent="-285750">
              <a:buFont typeface="Wingdings" panose="05000000000000000000" pitchFamily="2" charset="2"/>
              <a:buChar char="q"/>
            </a:pPr>
            <a:r>
              <a:rPr lang="en-GB" sz="1600" dirty="0" smtClean="0">
                <a:solidFill>
                  <a:schemeClr val="tx1"/>
                </a:solidFill>
                <a:latin typeface="Century Gothic" panose="020B0502020202020204" pitchFamily="34" charset="0"/>
              </a:rPr>
              <a:t>Pencil</a:t>
            </a:r>
            <a:endParaRPr lang="en-GB" sz="1600" dirty="0">
              <a:solidFill>
                <a:schemeClr val="tx1"/>
              </a:solidFill>
              <a:latin typeface="Century Gothic" panose="020B0502020202020204" pitchFamily="34" charset="0"/>
            </a:endParaRPr>
          </a:p>
        </p:txBody>
      </p:sp>
      <p:pic>
        <p:nvPicPr>
          <p:cNvPr id="10" name="Picture 9" descr="Clipart writing handwriting, Clipart writing handwriting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9024" y="381404"/>
            <a:ext cx="511859" cy="406400"/>
          </a:xfrm>
          <a:prstGeom prst="rect">
            <a:avLst/>
          </a:prstGeom>
          <a:noFill/>
          <a:ln>
            <a:no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5389" y="276876"/>
            <a:ext cx="2591743" cy="1943807"/>
          </a:xfrm>
          <a:prstGeom prst="rect">
            <a:avLst/>
          </a:prstGeom>
        </p:spPr>
      </p:pic>
      <p:cxnSp>
        <p:nvCxnSpPr>
          <p:cNvPr id="19" name="Straight Connector 18"/>
          <p:cNvCxnSpPr/>
          <p:nvPr/>
        </p:nvCxnSpPr>
        <p:spPr>
          <a:xfrm>
            <a:off x="1828183" y="3156160"/>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01327" y="3156160"/>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60952" y="3153093"/>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594777" y="2567029"/>
            <a:ext cx="1448487"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smtClean="0">
                <a:solidFill>
                  <a:schemeClr val="tx1"/>
                </a:solidFill>
                <a:latin typeface="Century Gothic" panose="020B0502020202020204" pitchFamily="34" charset="0"/>
              </a:rPr>
              <a:t>Short</a:t>
            </a:r>
            <a:r>
              <a:rPr lang="en-GB" sz="1550" dirty="0" smtClean="0">
                <a:solidFill>
                  <a:schemeClr val="tx1"/>
                </a:solidFill>
                <a:latin typeface="Century Gothic" panose="020B0502020202020204" pitchFamily="34" charset="0"/>
              </a:rPr>
              <a:t> letter</a:t>
            </a:r>
            <a:endParaRPr lang="en-GB" sz="1550" dirty="0">
              <a:solidFill>
                <a:schemeClr val="tx1"/>
              </a:solidFill>
              <a:latin typeface="Century Gothic" panose="020B0502020202020204" pitchFamily="34" charset="0"/>
            </a:endParaRPr>
          </a:p>
        </p:txBody>
      </p:sp>
      <p:sp>
        <p:nvSpPr>
          <p:cNvPr id="26" name="Right Arrow 25"/>
          <p:cNvSpPr/>
          <p:nvPr/>
        </p:nvSpPr>
        <p:spPr>
          <a:xfrm>
            <a:off x="3149601" y="2645162"/>
            <a:ext cx="1430414"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smtClean="0">
                <a:solidFill>
                  <a:schemeClr val="tx1"/>
                </a:solidFill>
                <a:latin typeface="Century Gothic" panose="020B0502020202020204" pitchFamily="34" charset="0"/>
              </a:rPr>
              <a:t>Short </a:t>
            </a:r>
            <a:r>
              <a:rPr lang="en-GB" sz="1550" dirty="0" smtClean="0">
                <a:solidFill>
                  <a:schemeClr val="tx1"/>
                </a:solidFill>
                <a:latin typeface="Century Gothic" panose="020B0502020202020204" pitchFamily="34" charset="0"/>
              </a:rPr>
              <a:t>letter</a:t>
            </a:r>
            <a:endParaRPr lang="en-GB" sz="1550" dirty="0">
              <a:solidFill>
                <a:schemeClr val="tx1"/>
              </a:solidFill>
              <a:latin typeface="Century Gothic" panose="020B0502020202020204" pitchFamily="34" charset="0"/>
            </a:endParaRPr>
          </a:p>
        </p:txBody>
      </p:sp>
      <p:sp>
        <p:nvSpPr>
          <p:cNvPr id="27" name="Right Arrow 26"/>
          <p:cNvSpPr/>
          <p:nvPr/>
        </p:nvSpPr>
        <p:spPr>
          <a:xfrm>
            <a:off x="6141493" y="2671012"/>
            <a:ext cx="1364775"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smtClean="0">
                <a:solidFill>
                  <a:schemeClr val="tx1"/>
                </a:solidFill>
                <a:latin typeface="Century Gothic" panose="020B0502020202020204" pitchFamily="34" charset="0"/>
              </a:rPr>
              <a:t>Short</a:t>
            </a:r>
            <a:r>
              <a:rPr lang="en-GB" sz="1550" dirty="0" smtClean="0">
                <a:solidFill>
                  <a:schemeClr val="tx1"/>
                </a:solidFill>
                <a:latin typeface="Century Gothic" panose="020B0502020202020204" pitchFamily="34" charset="0"/>
              </a:rPr>
              <a:t> letter</a:t>
            </a:r>
            <a:endParaRPr lang="en-GB" sz="1550" dirty="0">
              <a:solidFill>
                <a:schemeClr val="tx1"/>
              </a:solidFill>
              <a:latin typeface="Century Gothic" panose="020B0502020202020204" pitchFamily="34" charset="0"/>
            </a:endParaRPr>
          </a:p>
        </p:txBody>
      </p:sp>
      <p:sp>
        <p:nvSpPr>
          <p:cNvPr id="12" name="Rounded Rectangular Callout 11"/>
          <p:cNvSpPr/>
          <p:nvPr/>
        </p:nvSpPr>
        <p:spPr>
          <a:xfrm>
            <a:off x="2757715" y="1051356"/>
            <a:ext cx="6331693" cy="1096757"/>
          </a:xfrm>
          <a:prstGeom prst="wedgeRoundRectCallout">
            <a:avLst>
              <a:gd name="adj1" fmla="val -63877"/>
              <a:gd name="adj2" fmla="val 9852"/>
              <a:gd name="adj3" fmla="val 16667"/>
            </a:avLst>
          </a:prstGeom>
          <a:effectLst>
            <a:softEdge rad="1270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t"/>
          <a:lstStyle/>
          <a:p>
            <a:r>
              <a:rPr lang="en-GB" sz="2000" dirty="0" smtClean="0">
                <a:latin typeface="Century Gothic" panose="020B0502020202020204" pitchFamily="34" charset="0"/>
              </a:rPr>
              <a:t>On lined </a:t>
            </a:r>
            <a:r>
              <a:rPr lang="en-GB" sz="2000" dirty="0">
                <a:latin typeface="Century Gothic" panose="020B0502020202020204" pitchFamily="34" charset="0"/>
              </a:rPr>
              <a:t>paper, practise these </a:t>
            </a:r>
            <a:r>
              <a:rPr lang="en-GB" sz="2000" dirty="0" smtClean="0">
                <a:latin typeface="Century Gothic" panose="020B0502020202020204" pitchFamily="34" charset="0"/>
              </a:rPr>
              <a:t>‘robot letters’ which </a:t>
            </a:r>
            <a:r>
              <a:rPr lang="en-GB" sz="2000" dirty="0">
                <a:latin typeface="Century Gothic" panose="020B0502020202020204" pitchFamily="34" charset="0"/>
              </a:rPr>
              <a:t>all start </a:t>
            </a:r>
            <a:r>
              <a:rPr lang="en-GB" sz="2000" dirty="0" smtClean="0">
                <a:latin typeface="Century Gothic" panose="020B0502020202020204" pitchFamily="34" charset="0"/>
              </a:rPr>
              <a:t>at the top.  Look at how they are placed on a line.</a:t>
            </a:r>
            <a:endParaRPr lang="en-GB" sz="2000" dirty="0">
              <a:latin typeface="Century Gothic" panose="020B0502020202020204" pitchFamily="34" charset="0"/>
            </a:endParaRPr>
          </a:p>
        </p:txBody>
      </p:sp>
      <p:pic>
        <p:nvPicPr>
          <p:cNvPr id="8" name="Picture 7"/>
          <p:cNvPicPr>
            <a:picLocks noChangeAspect="1"/>
          </p:cNvPicPr>
          <p:nvPr/>
        </p:nvPicPr>
        <p:blipFill>
          <a:blip r:embed="rId5"/>
          <a:stretch>
            <a:fillRect/>
          </a:stretch>
        </p:blipFill>
        <p:spPr>
          <a:xfrm>
            <a:off x="4245763" y="3414295"/>
            <a:ext cx="1499746" cy="1847248"/>
          </a:xfrm>
          <a:prstGeom prst="rect">
            <a:avLst/>
          </a:prstGeom>
        </p:spPr>
      </p:pic>
      <p:pic>
        <p:nvPicPr>
          <p:cNvPr id="11" name="Picture 10"/>
          <p:cNvPicPr>
            <a:picLocks noChangeAspect="1"/>
          </p:cNvPicPr>
          <p:nvPr/>
        </p:nvPicPr>
        <p:blipFill>
          <a:blip r:embed="rId6"/>
          <a:stretch>
            <a:fillRect/>
          </a:stretch>
        </p:blipFill>
        <p:spPr>
          <a:xfrm>
            <a:off x="7091085" y="3426488"/>
            <a:ext cx="1469263" cy="1835055"/>
          </a:xfrm>
          <a:prstGeom prst="rect">
            <a:avLst/>
          </a:prstGeom>
        </p:spPr>
      </p:pic>
      <p:pic>
        <p:nvPicPr>
          <p:cNvPr id="14" name="Picture 13"/>
          <p:cNvPicPr>
            <a:picLocks noChangeAspect="1"/>
          </p:cNvPicPr>
          <p:nvPr/>
        </p:nvPicPr>
        <p:blipFill>
          <a:blip r:embed="rId7"/>
          <a:stretch>
            <a:fillRect/>
          </a:stretch>
        </p:blipFill>
        <p:spPr>
          <a:xfrm>
            <a:off x="7517342" y="2549664"/>
            <a:ext cx="762066" cy="573074"/>
          </a:xfrm>
          <a:prstGeom prst="rect">
            <a:avLst/>
          </a:prstGeom>
        </p:spPr>
      </p:pic>
      <p:pic>
        <p:nvPicPr>
          <p:cNvPr id="15" name="Picture 14"/>
          <p:cNvPicPr>
            <a:picLocks noChangeAspect="1"/>
          </p:cNvPicPr>
          <p:nvPr/>
        </p:nvPicPr>
        <p:blipFill>
          <a:blip r:embed="rId8"/>
          <a:stretch>
            <a:fillRect/>
          </a:stretch>
        </p:blipFill>
        <p:spPr>
          <a:xfrm>
            <a:off x="4591089" y="2530720"/>
            <a:ext cx="731583" cy="609653"/>
          </a:xfrm>
          <a:prstGeom prst="rect">
            <a:avLst/>
          </a:prstGeom>
        </p:spPr>
      </p:pic>
      <p:pic>
        <p:nvPicPr>
          <p:cNvPr id="24" name="Picture 23"/>
          <p:cNvPicPr>
            <a:picLocks noChangeAspect="1"/>
          </p:cNvPicPr>
          <p:nvPr/>
        </p:nvPicPr>
        <p:blipFill>
          <a:blip r:embed="rId9"/>
          <a:stretch>
            <a:fillRect/>
          </a:stretch>
        </p:blipFill>
        <p:spPr>
          <a:xfrm>
            <a:off x="1519189" y="3414295"/>
            <a:ext cx="1547518" cy="1820609"/>
          </a:xfrm>
          <a:prstGeom prst="rect">
            <a:avLst/>
          </a:prstGeom>
        </p:spPr>
      </p:pic>
      <p:pic>
        <p:nvPicPr>
          <p:cNvPr id="25" name="Picture 24"/>
          <p:cNvPicPr>
            <a:picLocks noChangeAspect="1"/>
          </p:cNvPicPr>
          <p:nvPr/>
        </p:nvPicPr>
        <p:blipFill>
          <a:blip r:embed="rId10"/>
          <a:stretch>
            <a:fillRect/>
          </a:stretch>
        </p:blipFill>
        <p:spPr>
          <a:xfrm>
            <a:off x="2043264" y="2539851"/>
            <a:ext cx="619125" cy="581025"/>
          </a:xfrm>
          <a:prstGeom prst="rect">
            <a:avLst/>
          </a:prstGeom>
        </p:spPr>
      </p:pic>
      <p:pic>
        <p:nvPicPr>
          <p:cNvPr id="3" name="Picture 2"/>
          <p:cNvPicPr>
            <a:picLocks noChangeAspect="1"/>
          </p:cNvPicPr>
          <p:nvPr/>
        </p:nvPicPr>
        <p:blipFill>
          <a:blip r:embed="rId11"/>
          <a:stretch>
            <a:fillRect/>
          </a:stretch>
        </p:blipFill>
        <p:spPr>
          <a:xfrm>
            <a:off x="806911" y="959325"/>
            <a:ext cx="1024217" cy="1377815"/>
          </a:xfrm>
          <a:prstGeom prst="rect">
            <a:avLst/>
          </a:prstGeom>
        </p:spPr>
      </p:pic>
    </p:spTree>
    <p:extLst>
      <p:ext uri="{BB962C8B-B14F-4D97-AF65-F5344CB8AC3E}">
        <p14:creationId xmlns:p14="http://schemas.microsoft.com/office/powerpoint/2010/main" val="2418680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246743" y="159657"/>
            <a:ext cx="5573485" cy="63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2000" b="1" dirty="0" smtClean="0">
                <a:solidFill>
                  <a:srgbClr val="00B050"/>
                </a:solidFill>
                <a:latin typeface="Century Gothic" panose="020B0502020202020204" pitchFamily="34" charset="0"/>
              </a:rPr>
              <a:t>Day 2: </a:t>
            </a:r>
            <a:r>
              <a:rPr lang="en-GB" sz="2000" b="1" dirty="0" smtClean="0">
                <a:solidFill>
                  <a:schemeClr val="tx1"/>
                </a:solidFill>
                <a:latin typeface="Century Gothic" panose="020B0502020202020204" pitchFamily="34" charset="0"/>
              </a:rPr>
              <a:t>Speaking - Would you rather…?</a:t>
            </a:r>
            <a:endParaRPr lang="en-GB" sz="2000" b="1" dirty="0">
              <a:solidFill>
                <a:schemeClr val="tx1"/>
              </a:solidFill>
              <a:latin typeface="Century Gothic" panose="020B0502020202020204" pitchFamily="34" charset="0"/>
            </a:endParaRPr>
          </a:p>
        </p:txBody>
      </p:sp>
      <p:sp>
        <p:nvSpPr>
          <p:cNvPr id="5" name="TextBox 4"/>
          <p:cNvSpPr txBox="1"/>
          <p:nvPr/>
        </p:nvSpPr>
        <p:spPr>
          <a:xfrm rot="20989616">
            <a:off x="537028" y="551485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4" name="Rectangle 3"/>
          <p:cNvSpPr/>
          <p:nvPr/>
        </p:nvSpPr>
        <p:spPr>
          <a:xfrm>
            <a:off x="1337694" y="5741209"/>
            <a:ext cx="8037203" cy="797382"/>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500" dirty="0" smtClean="0">
                <a:solidFill>
                  <a:schemeClr val="bg1"/>
                </a:solidFill>
                <a:latin typeface="Century Gothic" panose="020B0502020202020204" pitchFamily="34" charset="0"/>
              </a:rPr>
              <a:t>Encourage the children to ask the question with you and to speak in full sentences for this and their answer.</a:t>
            </a:r>
          </a:p>
          <a:p>
            <a:pPr marL="285750" indent="-285750">
              <a:buFont typeface="Arial" panose="020B0604020202020204" pitchFamily="34" charset="0"/>
              <a:buChar char="•"/>
            </a:pPr>
            <a:r>
              <a:rPr lang="en-GB" sz="1500" dirty="0" smtClean="0">
                <a:solidFill>
                  <a:schemeClr val="bg1"/>
                </a:solidFill>
                <a:latin typeface="Century Gothic" panose="020B0502020202020204" pitchFamily="34" charset="0"/>
              </a:rPr>
              <a:t>We  have done this activity many times in school so they should be familiar with it.</a:t>
            </a:r>
            <a:endParaRPr lang="en-GB" sz="1500" dirty="0">
              <a:solidFill>
                <a:schemeClr val="bg1"/>
              </a:solidFill>
              <a:latin typeface="Century Gothic" panose="020B0502020202020204" pitchFamily="34" charset="0"/>
            </a:endParaRPr>
          </a:p>
        </p:txBody>
      </p:sp>
      <p:pic>
        <p:nvPicPr>
          <p:cNvPr id="2050" name="Picture 2" descr="Red Background clipart - Red, Text, Line, transparent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0740">
            <a:off x="560632" y="5418977"/>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959376">
            <a:off x="669758" y="560008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Rectangle 5"/>
          <p:cNvSpPr/>
          <p:nvPr/>
        </p:nvSpPr>
        <p:spPr>
          <a:xfrm>
            <a:off x="9681029" y="5675086"/>
            <a:ext cx="2220685" cy="797382"/>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t"/>
          <a:lstStyle/>
          <a:p>
            <a:pPr algn="ctr"/>
            <a:r>
              <a:rPr lang="en-GB" sz="1600" b="1" u="sng" dirty="0" smtClean="0">
                <a:solidFill>
                  <a:schemeClr val="tx1"/>
                </a:solidFill>
                <a:latin typeface="Century Gothic" panose="020B0502020202020204" pitchFamily="34" charset="0"/>
              </a:rPr>
              <a:t>Resources needed</a:t>
            </a:r>
          </a:p>
          <a:p>
            <a:pPr algn="ctr"/>
            <a:endParaRPr lang="en-GB" sz="500" b="1" u="sng" dirty="0">
              <a:solidFill>
                <a:schemeClr val="tx1"/>
              </a:solidFill>
              <a:latin typeface="Century Gothic" panose="020B0502020202020204" pitchFamily="34" charset="0"/>
            </a:endParaRPr>
          </a:p>
          <a:p>
            <a:pPr algn="ctr"/>
            <a:r>
              <a:rPr lang="en-GB" sz="1600" dirty="0" smtClean="0">
                <a:solidFill>
                  <a:schemeClr val="tx1"/>
                </a:solidFill>
                <a:latin typeface="Century Gothic" panose="020B0502020202020204" pitchFamily="34" charset="0"/>
              </a:rPr>
              <a:t>None</a:t>
            </a:r>
          </a:p>
        </p:txBody>
      </p:sp>
      <p:pic>
        <p:nvPicPr>
          <p:cNvPr id="4098" name="Picture 2" descr="Future clipart decision making, Future decision making Transparen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112" y="217714"/>
            <a:ext cx="547116" cy="6096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1963939" y="1212751"/>
            <a:ext cx="7889745" cy="1185746"/>
          </a:xfrm>
          <a:prstGeom prst="wedgeRoundRectCallout">
            <a:avLst>
              <a:gd name="adj1" fmla="val -53935"/>
              <a:gd name="adj2" fmla="val 6399"/>
              <a:gd name="adj3" fmla="val 16667"/>
            </a:avLst>
          </a:prstGeom>
          <a:effectLst>
            <a:softEdge rad="1270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t"/>
          <a:lstStyle/>
          <a:p>
            <a:r>
              <a:rPr lang="en-GB" sz="2000" b="1" dirty="0" smtClean="0">
                <a:latin typeface="Century Gothic" panose="020B0502020202020204" pitchFamily="34" charset="0"/>
              </a:rPr>
              <a:t>Would you rather have chips or chocolate? </a:t>
            </a:r>
            <a:r>
              <a:rPr lang="en-GB" sz="2000" dirty="0" smtClean="0">
                <a:latin typeface="Century Gothic" panose="020B0502020202020204" pitchFamily="34" charset="0"/>
              </a:rPr>
              <a:t>Remember to answer in a full sentence and give a reason for your answer. For example</a:t>
            </a:r>
            <a:r>
              <a:rPr lang="en-GB" sz="2000" i="1" dirty="0" smtClean="0">
                <a:latin typeface="Century Gothic" panose="020B0502020202020204" pitchFamily="34" charset="0"/>
              </a:rPr>
              <a:t>… I would rather have  ____________  because….</a:t>
            </a:r>
            <a:endParaRPr lang="en-GB" sz="2000" i="1" dirty="0">
              <a:latin typeface="Century Gothic" panose="020B0502020202020204" pitchFamily="34" charset="0"/>
            </a:endParaRPr>
          </a:p>
        </p:txBody>
      </p:sp>
      <p:sp>
        <p:nvSpPr>
          <p:cNvPr id="3" name="TextBox 2"/>
          <p:cNvSpPr txBox="1"/>
          <p:nvPr/>
        </p:nvSpPr>
        <p:spPr>
          <a:xfrm>
            <a:off x="5750931" y="3800632"/>
            <a:ext cx="1030515" cy="646331"/>
          </a:xfrm>
          <a:prstGeom prst="rect">
            <a:avLst/>
          </a:prstGeom>
          <a:noFill/>
        </p:spPr>
        <p:txBody>
          <a:bodyPr wrap="square" rtlCol="0">
            <a:spAutoFit/>
          </a:bodyPr>
          <a:lstStyle/>
          <a:p>
            <a:r>
              <a:rPr lang="en-GB" sz="3600" b="1" dirty="0" smtClean="0">
                <a:latin typeface="Century Gothic" panose="020B0502020202020204" pitchFamily="34" charset="0"/>
              </a:rPr>
              <a:t>or</a:t>
            </a:r>
            <a:endParaRPr lang="en-GB" sz="3600" b="1" dirty="0">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6887666" y="2846813"/>
            <a:ext cx="2966018" cy="2313834"/>
          </a:xfrm>
          <a:prstGeom prst="rect">
            <a:avLst/>
          </a:prstGeom>
        </p:spPr>
      </p:pic>
      <p:pic>
        <p:nvPicPr>
          <p:cNvPr id="12" name="Picture 11"/>
          <p:cNvPicPr>
            <a:picLocks noChangeAspect="1"/>
          </p:cNvPicPr>
          <p:nvPr/>
        </p:nvPicPr>
        <p:blipFill>
          <a:blip r:embed="rId5"/>
          <a:stretch>
            <a:fillRect/>
          </a:stretch>
        </p:blipFill>
        <p:spPr>
          <a:xfrm>
            <a:off x="779871" y="2930121"/>
            <a:ext cx="4576424" cy="2230526"/>
          </a:xfrm>
          <a:prstGeom prst="rect">
            <a:avLst/>
          </a:prstGeom>
        </p:spPr>
      </p:pic>
      <p:pic>
        <p:nvPicPr>
          <p:cNvPr id="13" name="Picture 12"/>
          <p:cNvPicPr>
            <a:picLocks noChangeAspect="1"/>
          </p:cNvPicPr>
          <p:nvPr/>
        </p:nvPicPr>
        <p:blipFill>
          <a:blip r:embed="rId6"/>
          <a:stretch>
            <a:fillRect/>
          </a:stretch>
        </p:blipFill>
        <p:spPr>
          <a:xfrm>
            <a:off x="594777" y="1217823"/>
            <a:ext cx="1024217" cy="1377815"/>
          </a:xfrm>
          <a:prstGeom prst="rect">
            <a:avLst/>
          </a:prstGeom>
        </p:spPr>
      </p:pic>
    </p:spTree>
    <p:extLst>
      <p:ext uri="{BB962C8B-B14F-4D97-AF65-F5344CB8AC3E}">
        <p14:creationId xmlns:p14="http://schemas.microsoft.com/office/powerpoint/2010/main" val="41621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04886" y="757292"/>
            <a:ext cx="1024217" cy="1377815"/>
          </a:xfrm>
          <a:prstGeom prst="rect">
            <a:avLst/>
          </a:prstGeom>
        </p:spPr>
      </p:pic>
      <p:sp>
        <p:nvSpPr>
          <p:cNvPr id="2" name="Rounded Rectangle 1"/>
          <p:cNvSpPr/>
          <p:nvPr/>
        </p:nvSpPr>
        <p:spPr>
          <a:xfrm>
            <a:off x="266239" y="161918"/>
            <a:ext cx="2913689" cy="63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2000" b="1" dirty="0" smtClean="0">
                <a:solidFill>
                  <a:srgbClr val="7030A0"/>
                </a:solidFill>
                <a:latin typeface="Century Gothic" panose="020B0502020202020204" pitchFamily="34" charset="0"/>
              </a:rPr>
              <a:t>Day 3: </a:t>
            </a:r>
            <a:r>
              <a:rPr lang="en-GB" sz="2000" b="1" dirty="0" smtClean="0">
                <a:solidFill>
                  <a:schemeClr val="tx1"/>
                </a:solidFill>
                <a:latin typeface="Century Gothic" panose="020B0502020202020204" pitchFamily="34" charset="0"/>
              </a:rPr>
              <a:t>Number game</a:t>
            </a:r>
            <a:endParaRPr lang="en-GB" sz="2000" b="1" dirty="0">
              <a:solidFill>
                <a:schemeClr val="tx1"/>
              </a:solidFill>
              <a:latin typeface="Century Gothic" panose="020B0502020202020204" pitchFamily="34" charset="0"/>
            </a:endParaRPr>
          </a:p>
        </p:txBody>
      </p:sp>
      <p:sp>
        <p:nvSpPr>
          <p:cNvPr id="5" name="TextBox 4"/>
          <p:cNvSpPr txBox="1"/>
          <p:nvPr/>
        </p:nvSpPr>
        <p:spPr>
          <a:xfrm rot="20989616">
            <a:off x="537028" y="551485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4" name="Rectangle 3"/>
          <p:cNvSpPr/>
          <p:nvPr/>
        </p:nvSpPr>
        <p:spPr>
          <a:xfrm>
            <a:off x="1517926" y="5717143"/>
            <a:ext cx="8124596" cy="991908"/>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This game focuses on the place value and recognition of a number using linked mathematical vocabulary to describe them, e.g. more, less, between. </a:t>
            </a:r>
          </a:p>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Try swapping roles so that they get a chance to answer as well as describe. </a:t>
            </a:r>
            <a:endParaRPr lang="en-GB" sz="1600" dirty="0">
              <a:solidFill>
                <a:schemeClr val="bg1"/>
              </a:solidFill>
              <a:latin typeface="Century Gothic" panose="020B0502020202020204" pitchFamily="34" charset="0"/>
            </a:endParaRPr>
          </a:p>
        </p:txBody>
      </p:sp>
      <p:pic>
        <p:nvPicPr>
          <p:cNvPr id="2050" name="Picture 2" descr="Red Background clipart - Red, Text, Line, transparent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20740">
            <a:off x="516076" y="5555680"/>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959376">
            <a:off x="578562" y="5656439"/>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Rectangle 5"/>
          <p:cNvSpPr/>
          <p:nvPr/>
        </p:nvSpPr>
        <p:spPr>
          <a:xfrm>
            <a:off x="9753601" y="5738820"/>
            <a:ext cx="2220685" cy="991908"/>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t"/>
          <a:lstStyle/>
          <a:p>
            <a:pPr algn="ctr"/>
            <a:r>
              <a:rPr lang="en-GB" sz="1600" b="1" u="sng" dirty="0" smtClean="0">
                <a:solidFill>
                  <a:schemeClr val="tx1"/>
                </a:solidFill>
                <a:latin typeface="Century Gothic" panose="020B0502020202020204" pitchFamily="34" charset="0"/>
              </a:rPr>
              <a:t>Resources needed</a:t>
            </a:r>
          </a:p>
          <a:p>
            <a:pPr algn="ctr"/>
            <a:endParaRPr lang="en-GB" sz="1600" b="1" u="sng" dirty="0" smtClean="0">
              <a:solidFill>
                <a:schemeClr val="tx1"/>
              </a:solidFill>
              <a:latin typeface="Century Gothic" panose="020B0502020202020204" pitchFamily="34" charset="0"/>
            </a:endParaRPr>
          </a:p>
          <a:p>
            <a:pPr algn="ctr"/>
            <a:r>
              <a:rPr lang="en-GB" sz="1600" dirty="0" smtClean="0">
                <a:solidFill>
                  <a:schemeClr val="tx1"/>
                </a:solidFill>
                <a:latin typeface="Century Gothic" panose="020B0502020202020204" pitchFamily="34" charset="0"/>
              </a:rPr>
              <a:t>None</a:t>
            </a:r>
            <a:endParaRPr lang="en-GB" sz="1600" dirty="0">
              <a:solidFill>
                <a:schemeClr val="tx1"/>
              </a:solidFill>
              <a:latin typeface="Century Gothic" panose="020B0502020202020204" pitchFamily="34" charset="0"/>
            </a:endParaRPr>
          </a:p>
        </p:txBody>
      </p:sp>
      <p:sp>
        <p:nvSpPr>
          <p:cNvPr id="13" name="Rounded Rectangular Callout 12"/>
          <p:cNvSpPr/>
          <p:nvPr/>
        </p:nvSpPr>
        <p:spPr>
          <a:xfrm>
            <a:off x="4015979" y="84347"/>
            <a:ext cx="7625561" cy="1480011"/>
          </a:xfrm>
          <a:prstGeom prst="wedgeRoundRectCallout">
            <a:avLst>
              <a:gd name="adj1" fmla="val -54637"/>
              <a:gd name="adj2" fmla="val 4924"/>
              <a:gd name="adj3" fmla="val 16667"/>
            </a:avLst>
          </a:prstGeom>
          <a:effectLst>
            <a:softEdge rad="1270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t"/>
          <a:lstStyle/>
          <a:p>
            <a:r>
              <a:rPr lang="en-GB" sz="1900" dirty="0" smtClean="0">
                <a:latin typeface="Century Gothic" panose="020B0502020202020204" pitchFamily="34" charset="0"/>
              </a:rPr>
              <a:t>Play I’m thinking of a number. Choose one of the numbers and describe it to someone.  For example… “</a:t>
            </a:r>
            <a:r>
              <a:rPr lang="en-GB" sz="1900" i="1" dirty="0" smtClean="0">
                <a:latin typeface="Century Gothic" panose="020B0502020202020204" pitchFamily="34" charset="0"/>
              </a:rPr>
              <a:t>I’m thinking of a number. It is larger than 4 but smaller then 6 or it is between 4 and 6. It is 1 more than 4  but 1 less than 6. </a:t>
            </a:r>
          </a:p>
        </p:txBody>
      </p:sp>
      <p:pic>
        <p:nvPicPr>
          <p:cNvPr id="8" name="Picture 7"/>
          <p:cNvPicPr>
            <a:picLocks noChangeAspect="1"/>
          </p:cNvPicPr>
          <p:nvPr/>
        </p:nvPicPr>
        <p:blipFill>
          <a:blip r:embed="rId4"/>
          <a:stretch>
            <a:fillRect/>
          </a:stretch>
        </p:blipFill>
        <p:spPr>
          <a:xfrm>
            <a:off x="710893" y="2011609"/>
            <a:ext cx="9951919" cy="2594257"/>
          </a:xfrm>
          <a:prstGeom prst="rect">
            <a:avLst/>
          </a:prstGeom>
        </p:spPr>
      </p:pic>
    </p:spTree>
    <p:extLst>
      <p:ext uri="{BB962C8B-B14F-4D97-AF65-F5344CB8AC3E}">
        <p14:creationId xmlns:p14="http://schemas.microsoft.com/office/powerpoint/2010/main" val="2135860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122756" y="188685"/>
            <a:ext cx="3410857" cy="63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2000" b="1" dirty="0" smtClean="0">
                <a:solidFill>
                  <a:schemeClr val="accent2"/>
                </a:solidFill>
                <a:latin typeface="Century Gothic" panose="020B0502020202020204" pitchFamily="34" charset="0"/>
              </a:rPr>
              <a:t>Day 4: </a:t>
            </a:r>
            <a:r>
              <a:rPr lang="en-GB" sz="2000" b="1" dirty="0" smtClean="0">
                <a:solidFill>
                  <a:schemeClr val="tx1"/>
                </a:solidFill>
                <a:latin typeface="Century Gothic" panose="020B0502020202020204" pitchFamily="34" charset="0"/>
              </a:rPr>
              <a:t>Handwriting</a:t>
            </a:r>
            <a:endParaRPr lang="en-GB" sz="2000" b="1" dirty="0">
              <a:solidFill>
                <a:schemeClr val="tx1"/>
              </a:solidFill>
              <a:latin typeface="Century Gothic" panose="020B0502020202020204" pitchFamily="34" charset="0"/>
            </a:endParaRPr>
          </a:p>
        </p:txBody>
      </p:sp>
      <p:sp>
        <p:nvSpPr>
          <p:cNvPr id="5" name="TextBox 4"/>
          <p:cNvSpPr txBox="1"/>
          <p:nvPr/>
        </p:nvSpPr>
        <p:spPr>
          <a:xfrm rot="20989616">
            <a:off x="537028" y="551485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4" name="Rectangle 3"/>
          <p:cNvSpPr/>
          <p:nvPr/>
        </p:nvSpPr>
        <p:spPr>
          <a:xfrm>
            <a:off x="1436608" y="5601991"/>
            <a:ext cx="8124596" cy="991908"/>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 These letters are all </a:t>
            </a:r>
            <a:r>
              <a:rPr lang="en-GB" sz="1600" smtClean="0">
                <a:solidFill>
                  <a:schemeClr val="bg1"/>
                </a:solidFill>
                <a:latin typeface="Century Gothic" panose="020B0502020202020204" pitchFamily="34" charset="0"/>
              </a:rPr>
              <a:t>‘robot’ </a:t>
            </a:r>
            <a:r>
              <a:rPr lang="en-GB" sz="1600" dirty="0" smtClean="0">
                <a:solidFill>
                  <a:schemeClr val="bg1"/>
                </a:solidFill>
                <a:latin typeface="Century Gothic" panose="020B0502020202020204" pitchFamily="34" charset="0"/>
              </a:rPr>
              <a:t>letters, they all start at the top and sit on the line. The children need to be careful with the size of the letters and make sure they have sharp corners not curved ones. </a:t>
            </a:r>
            <a:endParaRPr lang="en-GB" sz="1600" dirty="0">
              <a:solidFill>
                <a:schemeClr val="bg1"/>
              </a:solidFill>
              <a:latin typeface="Century Gothic" panose="020B0502020202020204" pitchFamily="34" charset="0"/>
            </a:endParaRPr>
          </a:p>
        </p:txBody>
      </p:sp>
      <p:pic>
        <p:nvPicPr>
          <p:cNvPr id="2050" name="Picture 2" descr="Red Background clipart - Red, Text, Line, transparent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0740">
            <a:off x="560632" y="5418977"/>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959376">
            <a:off x="669758" y="560008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Rectangle 5"/>
          <p:cNvSpPr/>
          <p:nvPr/>
        </p:nvSpPr>
        <p:spPr>
          <a:xfrm>
            <a:off x="9666447" y="5636452"/>
            <a:ext cx="2220685" cy="991908"/>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t"/>
          <a:lstStyle/>
          <a:p>
            <a:pPr algn="ctr"/>
            <a:r>
              <a:rPr lang="en-GB" sz="1600" b="1" u="sng" dirty="0" smtClean="0">
                <a:solidFill>
                  <a:schemeClr val="tx1"/>
                </a:solidFill>
                <a:latin typeface="Century Gothic" panose="020B0502020202020204" pitchFamily="34" charset="0"/>
              </a:rPr>
              <a:t>Resources needed</a:t>
            </a:r>
          </a:p>
          <a:p>
            <a:pPr marL="285750" indent="-285750">
              <a:buFont typeface="Wingdings" panose="05000000000000000000" pitchFamily="2" charset="2"/>
              <a:buChar char="q"/>
            </a:pPr>
            <a:r>
              <a:rPr lang="en-GB" sz="1600" dirty="0" smtClean="0">
                <a:solidFill>
                  <a:schemeClr val="tx1"/>
                </a:solidFill>
                <a:latin typeface="Century Gothic" panose="020B0502020202020204" pitchFamily="34" charset="0"/>
              </a:rPr>
              <a:t>Lined paper</a:t>
            </a:r>
          </a:p>
          <a:p>
            <a:pPr marL="285750" indent="-285750">
              <a:buFont typeface="Wingdings" panose="05000000000000000000" pitchFamily="2" charset="2"/>
              <a:buChar char="q"/>
            </a:pPr>
            <a:r>
              <a:rPr lang="en-GB" sz="1600" dirty="0" smtClean="0">
                <a:solidFill>
                  <a:schemeClr val="tx1"/>
                </a:solidFill>
                <a:latin typeface="Century Gothic" panose="020B0502020202020204" pitchFamily="34" charset="0"/>
              </a:rPr>
              <a:t>Pencil</a:t>
            </a:r>
            <a:endParaRPr lang="en-GB" sz="1600" dirty="0">
              <a:solidFill>
                <a:schemeClr val="tx1"/>
              </a:solidFill>
              <a:latin typeface="Century Gothic" panose="020B0502020202020204" pitchFamily="34" charset="0"/>
            </a:endParaRPr>
          </a:p>
        </p:txBody>
      </p:sp>
      <p:pic>
        <p:nvPicPr>
          <p:cNvPr id="10" name="Picture 9" descr="Clipart writing handwriting, Clipart writing handwriting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9024" y="381404"/>
            <a:ext cx="511859" cy="406400"/>
          </a:xfrm>
          <a:prstGeom prst="rect">
            <a:avLst/>
          </a:prstGeom>
          <a:noFill/>
          <a:ln>
            <a:no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5389" y="276876"/>
            <a:ext cx="2591743" cy="1943807"/>
          </a:xfrm>
          <a:prstGeom prst="rect">
            <a:avLst/>
          </a:prstGeom>
        </p:spPr>
      </p:pic>
      <p:cxnSp>
        <p:nvCxnSpPr>
          <p:cNvPr id="19" name="Straight Connector 18"/>
          <p:cNvCxnSpPr/>
          <p:nvPr/>
        </p:nvCxnSpPr>
        <p:spPr>
          <a:xfrm>
            <a:off x="1828183" y="3156160"/>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01327" y="3156160"/>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60952" y="3153093"/>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660371" y="2567029"/>
            <a:ext cx="1382893"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a:solidFill>
                  <a:schemeClr val="tx1"/>
                </a:solidFill>
                <a:latin typeface="Century Gothic" panose="020B0502020202020204" pitchFamily="34" charset="0"/>
              </a:rPr>
              <a:t>S</a:t>
            </a:r>
            <a:r>
              <a:rPr lang="en-GB" sz="1550" b="1" dirty="0" smtClean="0">
                <a:solidFill>
                  <a:schemeClr val="tx1"/>
                </a:solidFill>
                <a:latin typeface="Century Gothic" panose="020B0502020202020204" pitchFamily="34" charset="0"/>
              </a:rPr>
              <a:t>hort</a:t>
            </a:r>
            <a:r>
              <a:rPr lang="en-GB" sz="1550" dirty="0" smtClean="0">
                <a:solidFill>
                  <a:schemeClr val="tx1"/>
                </a:solidFill>
                <a:latin typeface="Century Gothic" panose="020B0502020202020204" pitchFamily="34" charset="0"/>
              </a:rPr>
              <a:t> letter</a:t>
            </a:r>
            <a:endParaRPr lang="en-GB" sz="1550" dirty="0">
              <a:solidFill>
                <a:schemeClr val="tx1"/>
              </a:solidFill>
              <a:latin typeface="Century Gothic" panose="020B0502020202020204" pitchFamily="34" charset="0"/>
            </a:endParaRPr>
          </a:p>
        </p:txBody>
      </p:sp>
      <p:sp>
        <p:nvSpPr>
          <p:cNvPr id="26" name="Right Arrow 25"/>
          <p:cNvSpPr/>
          <p:nvPr/>
        </p:nvSpPr>
        <p:spPr>
          <a:xfrm>
            <a:off x="3083595" y="2647674"/>
            <a:ext cx="1417732"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smtClean="0">
                <a:solidFill>
                  <a:schemeClr val="tx1"/>
                </a:solidFill>
                <a:latin typeface="Century Gothic" panose="020B0502020202020204" pitchFamily="34" charset="0"/>
              </a:rPr>
              <a:t>Short</a:t>
            </a:r>
            <a:r>
              <a:rPr lang="en-GB" sz="1550" dirty="0" smtClean="0">
                <a:solidFill>
                  <a:schemeClr val="tx1"/>
                </a:solidFill>
                <a:latin typeface="Century Gothic" panose="020B0502020202020204" pitchFamily="34" charset="0"/>
              </a:rPr>
              <a:t> letter</a:t>
            </a:r>
            <a:endParaRPr lang="en-GB" sz="1550" dirty="0">
              <a:solidFill>
                <a:schemeClr val="tx1"/>
              </a:solidFill>
              <a:latin typeface="Century Gothic" panose="020B0502020202020204" pitchFamily="34" charset="0"/>
            </a:endParaRPr>
          </a:p>
        </p:txBody>
      </p:sp>
      <p:sp>
        <p:nvSpPr>
          <p:cNvPr id="27" name="Right Arrow 26"/>
          <p:cNvSpPr/>
          <p:nvPr/>
        </p:nvSpPr>
        <p:spPr>
          <a:xfrm>
            <a:off x="6141493" y="2671012"/>
            <a:ext cx="1364775"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smtClean="0">
                <a:solidFill>
                  <a:schemeClr val="tx1"/>
                </a:solidFill>
                <a:latin typeface="Century Gothic" panose="020B0502020202020204" pitchFamily="34" charset="0"/>
              </a:rPr>
              <a:t>Short</a:t>
            </a:r>
            <a:r>
              <a:rPr lang="en-GB" sz="1550" dirty="0" smtClean="0">
                <a:solidFill>
                  <a:schemeClr val="tx1"/>
                </a:solidFill>
                <a:latin typeface="Century Gothic" panose="020B0502020202020204" pitchFamily="34" charset="0"/>
              </a:rPr>
              <a:t> letter</a:t>
            </a:r>
            <a:endParaRPr lang="en-GB" sz="1550" dirty="0">
              <a:solidFill>
                <a:schemeClr val="tx1"/>
              </a:solidFill>
              <a:latin typeface="Century Gothic" panose="020B0502020202020204" pitchFamily="34" charset="0"/>
            </a:endParaRPr>
          </a:p>
        </p:txBody>
      </p:sp>
      <p:sp>
        <p:nvSpPr>
          <p:cNvPr id="12" name="Rounded Rectangular Callout 11"/>
          <p:cNvSpPr/>
          <p:nvPr/>
        </p:nvSpPr>
        <p:spPr>
          <a:xfrm>
            <a:off x="2757715" y="1051356"/>
            <a:ext cx="6331693" cy="1096757"/>
          </a:xfrm>
          <a:prstGeom prst="wedgeRoundRectCallout">
            <a:avLst>
              <a:gd name="adj1" fmla="val -63877"/>
              <a:gd name="adj2" fmla="val 9852"/>
              <a:gd name="adj3" fmla="val 16667"/>
            </a:avLst>
          </a:prstGeom>
          <a:effectLst>
            <a:softEdge rad="1270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t"/>
          <a:lstStyle/>
          <a:p>
            <a:r>
              <a:rPr lang="en-GB" sz="2000" dirty="0" smtClean="0">
                <a:latin typeface="Century Gothic" panose="020B0502020202020204" pitchFamily="34" charset="0"/>
              </a:rPr>
              <a:t>On lined </a:t>
            </a:r>
            <a:r>
              <a:rPr lang="en-GB" sz="2000" dirty="0">
                <a:latin typeface="Century Gothic" panose="020B0502020202020204" pitchFamily="34" charset="0"/>
              </a:rPr>
              <a:t>paper, practise these </a:t>
            </a:r>
            <a:r>
              <a:rPr lang="en-GB" sz="2000" dirty="0" smtClean="0">
                <a:latin typeface="Century Gothic" panose="020B0502020202020204" pitchFamily="34" charset="0"/>
              </a:rPr>
              <a:t>‘robot letters’ which </a:t>
            </a:r>
            <a:r>
              <a:rPr lang="en-GB" sz="2000" dirty="0">
                <a:latin typeface="Century Gothic" panose="020B0502020202020204" pitchFamily="34" charset="0"/>
              </a:rPr>
              <a:t>all start </a:t>
            </a:r>
            <a:r>
              <a:rPr lang="en-GB" sz="2000" dirty="0" smtClean="0">
                <a:latin typeface="Century Gothic" panose="020B0502020202020204" pitchFamily="34" charset="0"/>
              </a:rPr>
              <a:t>at the top.  Look at how they are placed on a line.</a:t>
            </a:r>
            <a:endParaRPr lang="en-GB" sz="2000" dirty="0">
              <a:latin typeface="Century Gothic" panose="020B0502020202020204" pitchFamily="34" charset="0"/>
            </a:endParaRPr>
          </a:p>
        </p:txBody>
      </p:sp>
      <p:pic>
        <p:nvPicPr>
          <p:cNvPr id="14" name="Picture 13"/>
          <p:cNvPicPr>
            <a:picLocks noChangeAspect="1"/>
          </p:cNvPicPr>
          <p:nvPr/>
        </p:nvPicPr>
        <p:blipFill>
          <a:blip r:embed="rId5"/>
          <a:stretch>
            <a:fillRect/>
          </a:stretch>
        </p:blipFill>
        <p:spPr>
          <a:xfrm>
            <a:off x="1478895" y="3329960"/>
            <a:ext cx="1501519" cy="1848023"/>
          </a:xfrm>
          <a:prstGeom prst="rect">
            <a:avLst/>
          </a:prstGeom>
        </p:spPr>
      </p:pic>
      <p:pic>
        <p:nvPicPr>
          <p:cNvPr id="15" name="Picture 14"/>
          <p:cNvPicPr>
            <a:picLocks noChangeAspect="1"/>
          </p:cNvPicPr>
          <p:nvPr/>
        </p:nvPicPr>
        <p:blipFill>
          <a:blip r:embed="rId6"/>
          <a:stretch>
            <a:fillRect/>
          </a:stretch>
        </p:blipFill>
        <p:spPr>
          <a:xfrm>
            <a:off x="4199873" y="3329960"/>
            <a:ext cx="1646753" cy="1848023"/>
          </a:xfrm>
          <a:prstGeom prst="rect">
            <a:avLst/>
          </a:prstGeom>
        </p:spPr>
      </p:pic>
      <p:pic>
        <p:nvPicPr>
          <p:cNvPr id="24" name="Picture 23"/>
          <p:cNvPicPr>
            <a:picLocks noChangeAspect="1"/>
          </p:cNvPicPr>
          <p:nvPr/>
        </p:nvPicPr>
        <p:blipFill>
          <a:blip r:embed="rId7"/>
          <a:stretch>
            <a:fillRect/>
          </a:stretch>
        </p:blipFill>
        <p:spPr>
          <a:xfrm>
            <a:off x="7114522" y="3342672"/>
            <a:ext cx="1471556" cy="1835311"/>
          </a:xfrm>
          <a:prstGeom prst="rect">
            <a:avLst/>
          </a:prstGeom>
        </p:spPr>
      </p:pic>
      <p:pic>
        <p:nvPicPr>
          <p:cNvPr id="25" name="Picture 24"/>
          <p:cNvPicPr>
            <a:picLocks noChangeAspect="1"/>
          </p:cNvPicPr>
          <p:nvPr/>
        </p:nvPicPr>
        <p:blipFill>
          <a:blip r:embed="rId8"/>
          <a:stretch>
            <a:fillRect/>
          </a:stretch>
        </p:blipFill>
        <p:spPr>
          <a:xfrm>
            <a:off x="2066457" y="2544747"/>
            <a:ext cx="732077" cy="608346"/>
          </a:xfrm>
          <a:prstGeom prst="rect">
            <a:avLst/>
          </a:prstGeom>
        </p:spPr>
      </p:pic>
      <p:pic>
        <p:nvPicPr>
          <p:cNvPr id="28" name="Picture 27"/>
          <p:cNvPicPr>
            <a:picLocks noChangeAspect="1"/>
          </p:cNvPicPr>
          <p:nvPr/>
        </p:nvPicPr>
        <p:blipFill>
          <a:blip r:embed="rId9"/>
          <a:stretch>
            <a:fillRect/>
          </a:stretch>
        </p:blipFill>
        <p:spPr>
          <a:xfrm>
            <a:off x="4489681" y="2544747"/>
            <a:ext cx="962025" cy="591356"/>
          </a:xfrm>
          <a:prstGeom prst="rect">
            <a:avLst/>
          </a:prstGeom>
        </p:spPr>
      </p:pic>
      <p:pic>
        <p:nvPicPr>
          <p:cNvPr id="29" name="Picture 28"/>
          <p:cNvPicPr>
            <a:picLocks noChangeAspect="1"/>
          </p:cNvPicPr>
          <p:nvPr/>
        </p:nvPicPr>
        <p:blipFill>
          <a:blip r:embed="rId10"/>
          <a:stretch>
            <a:fillRect/>
          </a:stretch>
        </p:blipFill>
        <p:spPr>
          <a:xfrm>
            <a:off x="7555499" y="2563170"/>
            <a:ext cx="762000" cy="571500"/>
          </a:xfrm>
          <a:prstGeom prst="rect">
            <a:avLst/>
          </a:prstGeom>
        </p:spPr>
      </p:pic>
      <p:pic>
        <p:nvPicPr>
          <p:cNvPr id="3" name="Picture 2"/>
          <p:cNvPicPr>
            <a:picLocks noChangeAspect="1"/>
          </p:cNvPicPr>
          <p:nvPr/>
        </p:nvPicPr>
        <p:blipFill>
          <a:blip r:embed="rId11"/>
          <a:stretch>
            <a:fillRect/>
          </a:stretch>
        </p:blipFill>
        <p:spPr>
          <a:xfrm>
            <a:off x="803966" y="1122176"/>
            <a:ext cx="1024217" cy="1377815"/>
          </a:xfrm>
          <a:prstGeom prst="rect">
            <a:avLst/>
          </a:prstGeom>
        </p:spPr>
      </p:pic>
    </p:spTree>
    <p:extLst>
      <p:ext uri="{BB962C8B-B14F-4D97-AF65-F5344CB8AC3E}">
        <p14:creationId xmlns:p14="http://schemas.microsoft.com/office/powerpoint/2010/main" val="3873595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261256" y="214461"/>
            <a:ext cx="6849228" cy="63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2000" b="1" dirty="0" smtClean="0">
                <a:solidFill>
                  <a:srgbClr val="0070C0"/>
                </a:solidFill>
                <a:latin typeface="Century Gothic" panose="020B0502020202020204" pitchFamily="34" charset="0"/>
              </a:rPr>
              <a:t>Butterfly Day: </a:t>
            </a:r>
            <a:r>
              <a:rPr lang="en-GB" sz="2000" b="1" dirty="0" smtClean="0">
                <a:solidFill>
                  <a:schemeClr val="tx1"/>
                </a:solidFill>
                <a:latin typeface="Century Gothic" panose="020B0502020202020204" pitchFamily="34" charset="0"/>
              </a:rPr>
              <a:t>Maths – addition and subtraction</a:t>
            </a:r>
            <a:endParaRPr lang="en-GB" sz="2000" b="1" dirty="0">
              <a:solidFill>
                <a:schemeClr val="tx1"/>
              </a:solidFill>
              <a:latin typeface="Century Gothic" panose="020B0502020202020204" pitchFamily="34" charset="0"/>
            </a:endParaRPr>
          </a:p>
        </p:txBody>
      </p:sp>
      <p:sp>
        <p:nvSpPr>
          <p:cNvPr id="5" name="TextBox 4"/>
          <p:cNvSpPr txBox="1"/>
          <p:nvPr/>
        </p:nvSpPr>
        <p:spPr>
          <a:xfrm rot="20989616">
            <a:off x="537028" y="551485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4" name="Rectangle 3"/>
          <p:cNvSpPr/>
          <p:nvPr/>
        </p:nvSpPr>
        <p:spPr>
          <a:xfrm>
            <a:off x="1556433" y="5520632"/>
            <a:ext cx="10248880" cy="1268076"/>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500" dirty="0" smtClean="0">
                <a:solidFill>
                  <a:schemeClr val="bg1"/>
                </a:solidFill>
                <a:latin typeface="Century Gothic" panose="020B0502020202020204" pitchFamily="34" charset="0"/>
              </a:rPr>
              <a:t>The children may use a range or methods / resources to work them out, e.g. </a:t>
            </a:r>
          </a:p>
          <a:p>
            <a:r>
              <a:rPr lang="en-GB" sz="1500" dirty="0" smtClean="0">
                <a:solidFill>
                  <a:schemeClr val="bg1"/>
                </a:solidFill>
                <a:latin typeface="Century Gothic" panose="020B0502020202020204" pitchFamily="34" charset="0"/>
              </a:rPr>
              <a:t>	- using fingers or other physical resources</a:t>
            </a:r>
          </a:p>
          <a:p>
            <a:r>
              <a:rPr lang="en-GB" sz="1500" dirty="0">
                <a:solidFill>
                  <a:schemeClr val="bg1"/>
                </a:solidFill>
                <a:latin typeface="Century Gothic" panose="020B0502020202020204" pitchFamily="34" charset="0"/>
              </a:rPr>
              <a:t>	</a:t>
            </a:r>
            <a:r>
              <a:rPr lang="en-GB" sz="1500" dirty="0" smtClean="0">
                <a:solidFill>
                  <a:schemeClr val="bg1"/>
                </a:solidFill>
                <a:latin typeface="Century Gothic" panose="020B0502020202020204" pitchFamily="34" charset="0"/>
              </a:rPr>
              <a:t>- using jottings (drawings)</a:t>
            </a:r>
          </a:p>
          <a:p>
            <a:r>
              <a:rPr lang="en-GB" sz="1500" dirty="0">
                <a:solidFill>
                  <a:schemeClr val="bg1"/>
                </a:solidFill>
                <a:latin typeface="Century Gothic" panose="020B0502020202020204" pitchFamily="34" charset="0"/>
              </a:rPr>
              <a:t>	</a:t>
            </a:r>
            <a:r>
              <a:rPr lang="en-GB" sz="1500" dirty="0" smtClean="0">
                <a:solidFill>
                  <a:schemeClr val="bg1"/>
                </a:solidFill>
                <a:latin typeface="Century Gothic" panose="020B0502020202020204" pitchFamily="34" charset="0"/>
              </a:rPr>
              <a:t>- using known number facts, e.g.  If they know 5 add 5 is 10, this may help with 15 + 5</a:t>
            </a:r>
          </a:p>
          <a:p>
            <a:r>
              <a:rPr lang="en-GB" sz="1500" dirty="0">
                <a:solidFill>
                  <a:schemeClr val="bg1"/>
                </a:solidFill>
                <a:latin typeface="Century Gothic" panose="020B0502020202020204" pitchFamily="34" charset="0"/>
              </a:rPr>
              <a:t>	</a:t>
            </a:r>
            <a:r>
              <a:rPr lang="en-GB" sz="1500" dirty="0" smtClean="0">
                <a:solidFill>
                  <a:schemeClr val="bg1"/>
                </a:solidFill>
                <a:latin typeface="Century Gothic" panose="020B0502020202020204" pitchFamily="34" charset="0"/>
              </a:rPr>
              <a:t>- by counting on from the biggest number (for addition)</a:t>
            </a:r>
          </a:p>
          <a:p>
            <a:endParaRPr lang="en-GB" sz="1600" dirty="0">
              <a:solidFill>
                <a:schemeClr val="bg1"/>
              </a:solidFill>
              <a:latin typeface="Century Gothic" panose="020B0502020202020204" pitchFamily="34" charset="0"/>
            </a:endParaRPr>
          </a:p>
        </p:txBody>
      </p:sp>
      <p:pic>
        <p:nvPicPr>
          <p:cNvPr id="2050" name="Picture 2" descr="Red Background clipart - Red, Text, Line, transparent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0740">
            <a:off x="560632" y="5418977"/>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959376">
            <a:off x="669758" y="560008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pic>
        <p:nvPicPr>
          <p:cNvPr id="5122" name="Picture 2" descr="1 To 10 Numbers Transparent Free PNG | PNG 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759" y="299934"/>
            <a:ext cx="871585" cy="4676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80900" y="2981391"/>
            <a:ext cx="2945671" cy="2092881"/>
          </a:xfrm>
          <a:prstGeom prst="rect">
            <a:avLst/>
          </a:prstGeom>
          <a:noFill/>
        </p:spPr>
        <p:txBody>
          <a:bodyPr wrap="square" rtlCol="0">
            <a:spAutoFit/>
          </a:bodyPr>
          <a:lstStyle/>
          <a:p>
            <a:pPr>
              <a:spcAft>
                <a:spcPts val="1200"/>
              </a:spcAft>
            </a:pPr>
            <a:r>
              <a:rPr lang="en-GB" sz="2500" b="1" dirty="0" smtClean="0">
                <a:latin typeface="Century Gothic" panose="020B0502020202020204" pitchFamily="34" charset="0"/>
              </a:rPr>
              <a:t>8 – </a:t>
            </a:r>
            <a:r>
              <a:rPr lang="en-GB" sz="2500" b="1" dirty="0">
                <a:latin typeface="Century Gothic" panose="020B0502020202020204" pitchFamily="34" charset="0"/>
              </a:rPr>
              <a:t>5</a:t>
            </a:r>
            <a:r>
              <a:rPr lang="en-GB" sz="2500" b="1" dirty="0" smtClean="0">
                <a:latin typeface="Century Gothic" panose="020B0502020202020204" pitchFamily="34" charset="0"/>
              </a:rPr>
              <a:t> </a:t>
            </a:r>
            <a:r>
              <a:rPr lang="en-GB" sz="2500" b="1" dirty="0">
                <a:latin typeface="Century Gothic" panose="020B0502020202020204" pitchFamily="34" charset="0"/>
              </a:rPr>
              <a:t>= </a:t>
            </a:r>
            <a:endParaRPr lang="en-GB" sz="2500" b="1" dirty="0" smtClean="0">
              <a:latin typeface="Century Gothic" panose="020B0502020202020204" pitchFamily="34" charset="0"/>
            </a:endParaRPr>
          </a:p>
          <a:p>
            <a:pPr>
              <a:spcAft>
                <a:spcPts val="1200"/>
              </a:spcAft>
            </a:pPr>
            <a:r>
              <a:rPr lang="en-GB" sz="2500" b="1" dirty="0">
                <a:latin typeface="Century Gothic" panose="020B0502020202020204" pitchFamily="34" charset="0"/>
              </a:rPr>
              <a:t>7</a:t>
            </a:r>
            <a:r>
              <a:rPr lang="en-GB" sz="2500" b="1" dirty="0" smtClean="0">
                <a:latin typeface="Century Gothic" panose="020B0502020202020204" pitchFamily="34" charset="0"/>
              </a:rPr>
              <a:t> + 2 = </a:t>
            </a:r>
          </a:p>
          <a:p>
            <a:pPr>
              <a:spcAft>
                <a:spcPts val="1200"/>
              </a:spcAft>
            </a:pPr>
            <a:r>
              <a:rPr lang="en-GB" sz="2500" b="1" dirty="0">
                <a:latin typeface="Century Gothic" panose="020B0502020202020204" pitchFamily="34" charset="0"/>
              </a:rPr>
              <a:t>5</a:t>
            </a:r>
            <a:r>
              <a:rPr lang="en-GB" sz="2500" b="1" dirty="0" smtClean="0">
                <a:latin typeface="Century Gothic" panose="020B0502020202020204" pitchFamily="34" charset="0"/>
              </a:rPr>
              <a:t> + 5 = </a:t>
            </a:r>
          </a:p>
          <a:p>
            <a:pPr>
              <a:spcAft>
                <a:spcPts val="1200"/>
              </a:spcAft>
            </a:pPr>
            <a:r>
              <a:rPr lang="en-GB" sz="2500" b="1" dirty="0">
                <a:latin typeface="Century Gothic" panose="020B0502020202020204" pitchFamily="34" charset="0"/>
              </a:rPr>
              <a:t>6</a:t>
            </a:r>
            <a:r>
              <a:rPr lang="en-GB" sz="2500" b="1" dirty="0" smtClean="0">
                <a:latin typeface="Century Gothic" panose="020B0502020202020204" pitchFamily="34" charset="0"/>
              </a:rPr>
              <a:t> </a:t>
            </a:r>
            <a:r>
              <a:rPr lang="en-GB" sz="2500" b="1" dirty="0">
                <a:latin typeface="Century Gothic" panose="020B0502020202020204" pitchFamily="34" charset="0"/>
              </a:rPr>
              <a:t>-</a:t>
            </a:r>
            <a:r>
              <a:rPr lang="en-GB" sz="2500" b="1" dirty="0" smtClean="0">
                <a:latin typeface="Century Gothic" panose="020B0502020202020204" pitchFamily="34" charset="0"/>
              </a:rPr>
              <a:t> </a:t>
            </a:r>
            <a:r>
              <a:rPr lang="en-GB" sz="2500" b="1" dirty="0">
                <a:latin typeface="Century Gothic" panose="020B0502020202020204" pitchFamily="34" charset="0"/>
              </a:rPr>
              <a:t>2</a:t>
            </a:r>
            <a:r>
              <a:rPr lang="en-GB" sz="2500" b="1" dirty="0" smtClean="0">
                <a:latin typeface="Century Gothic" panose="020B0502020202020204" pitchFamily="34" charset="0"/>
              </a:rPr>
              <a:t> = </a:t>
            </a:r>
            <a:endParaRPr lang="en-GB" sz="2500" b="1" dirty="0">
              <a:latin typeface="Century Gothic" panose="020B0502020202020204" pitchFamily="34" charset="0"/>
            </a:endParaRPr>
          </a:p>
        </p:txBody>
      </p:sp>
      <p:sp>
        <p:nvSpPr>
          <p:cNvPr id="15" name="TextBox 14"/>
          <p:cNvSpPr txBox="1"/>
          <p:nvPr/>
        </p:nvSpPr>
        <p:spPr>
          <a:xfrm>
            <a:off x="5604456" y="3092981"/>
            <a:ext cx="2945671" cy="2092881"/>
          </a:xfrm>
          <a:prstGeom prst="rect">
            <a:avLst/>
          </a:prstGeom>
          <a:noFill/>
        </p:spPr>
        <p:txBody>
          <a:bodyPr wrap="square" rtlCol="0">
            <a:spAutoFit/>
          </a:bodyPr>
          <a:lstStyle/>
          <a:p>
            <a:pPr>
              <a:spcAft>
                <a:spcPts val="1200"/>
              </a:spcAft>
            </a:pPr>
            <a:r>
              <a:rPr lang="en-GB" sz="2500" b="1" dirty="0" smtClean="0">
                <a:solidFill>
                  <a:srgbClr val="00B050"/>
                </a:solidFill>
                <a:latin typeface="Century Gothic" panose="020B0502020202020204" pitchFamily="34" charset="0"/>
              </a:rPr>
              <a:t>14 – 5  </a:t>
            </a:r>
            <a:r>
              <a:rPr lang="en-GB" sz="2500" b="1" dirty="0">
                <a:solidFill>
                  <a:srgbClr val="00B050"/>
                </a:solidFill>
                <a:latin typeface="Century Gothic" panose="020B0502020202020204" pitchFamily="34" charset="0"/>
              </a:rPr>
              <a:t>= </a:t>
            </a:r>
            <a:endParaRPr lang="en-GB" sz="2500" b="1" dirty="0" smtClean="0">
              <a:solidFill>
                <a:srgbClr val="00B050"/>
              </a:solidFill>
              <a:latin typeface="Century Gothic" panose="020B0502020202020204" pitchFamily="34" charset="0"/>
            </a:endParaRPr>
          </a:p>
          <a:p>
            <a:pPr>
              <a:spcAft>
                <a:spcPts val="1200"/>
              </a:spcAft>
            </a:pPr>
            <a:r>
              <a:rPr lang="en-GB" sz="2500" b="1" dirty="0" smtClean="0">
                <a:solidFill>
                  <a:srgbClr val="00B050"/>
                </a:solidFill>
                <a:latin typeface="Century Gothic" panose="020B0502020202020204" pitchFamily="34" charset="0"/>
              </a:rPr>
              <a:t>15 + 5 = </a:t>
            </a:r>
          </a:p>
          <a:p>
            <a:pPr>
              <a:spcAft>
                <a:spcPts val="1200"/>
              </a:spcAft>
            </a:pPr>
            <a:r>
              <a:rPr lang="en-GB" sz="2500" b="1" dirty="0" smtClean="0">
                <a:solidFill>
                  <a:srgbClr val="00B050"/>
                </a:solidFill>
                <a:latin typeface="Century Gothic" panose="020B0502020202020204" pitchFamily="34" charset="0"/>
              </a:rPr>
              <a:t>16 – 5 = </a:t>
            </a:r>
          </a:p>
          <a:p>
            <a:pPr>
              <a:spcAft>
                <a:spcPts val="1200"/>
              </a:spcAft>
            </a:pPr>
            <a:r>
              <a:rPr lang="en-GB" sz="2500" b="1" dirty="0" smtClean="0">
                <a:solidFill>
                  <a:srgbClr val="00B050"/>
                </a:solidFill>
                <a:latin typeface="Century Gothic" panose="020B0502020202020204" pitchFamily="34" charset="0"/>
              </a:rPr>
              <a:t>12 </a:t>
            </a:r>
            <a:r>
              <a:rPr lang="en-GB" sz="2500" b="1" dirty="0">
                <a:solidFill>
                  <a:srgbClr val="00B050"/>
                </a:solidFill>
                <a:latin typeface="Century Gothic" panose="020B0502020202020204" pitchFamily="34" charset="0"/>
              </a:rPr>
              <a:t>+</a:t>
            </a:r>
            <a:r>
              <a:rPr lang="en-GB" sz="2500" b="1" dirty="0" smtClean="0">
                <a:solidFill>
                  <a:srgbClr val="00B050"/>
                </a:solidFill>
                <a:latin typeface="Century Gothic" panose="020B0502020202020204" pitchFamily="34" charset="0"/>
              </a:rPr>
              <a:t> </a:t>
            </a:r>
            <a:r>
              <a:rPr lang="en-GB" sz="2500" b="1" dirty="0">
                <a:solidFill>
                  <a:srgbClr val="00B050"/>
                </a:solidFill>
                <a:latin typeface="Century Gothic" panose="020B0502020202020204" pitchFamily="34" charset="0"/>
              </a:rPr>
              <a:t>7</a:t>
            </a:r>
            <a:r>
              <a:rPr lang="en-GB" sz="2500" b="1" dirty="0" smtClean="0">
                <a:solidFill>
                  <a:srgbClr val="00B050"/>
                </a:solidFill>
                <a:latin typeface="Century Gothic" panose="020B0502020202020204" pitchFamily="34" charset="0"/>
              </a:rPr>
              <a:t> = </a:t>
            </a:r>
            <a:endParaRPr lang="en-GB" sz="2500" b="1" dirty="0">
              <a:solidFill>
                <a:srgbClr val="00B050"/>
              </a:solidFill>
              <a:latin typeface="Century Gothic" panose="020B0502020202020204" pitchFamily="34" charset="0"/>
            </a:endParaRPr>
          </a:p>
        </p:txBody>
      </p:sp>
      <p:sp>
        <p:nvSpPr>
          <p:cNvPr id="13" name="Rounded Rectangular Callout 12"/>
          <p:cNvSpPr/>
          <p:nvPr/>
        </p:nvSpPr>
        <p:spPr>
          <a:xfrm>
            <a:off x="1105469" y="1228298"/>
            <a:ext cx="7847462" cy="1399543"/>
          </a:xfrm>
          <a:prstGeom prst="wedgeRoundRectCallout">
            <a:avLst>
              <a:gd name="adj1" fmla="val 66499"/>
              <a:gd name="adj2" fmla="val 31188"/>
              <a:gd name="adj3" fmla="val 16667"/>
            </a:avLst>
          </a:prstGeom>
          <a:effectLst>
            <a:softEdge rad="1270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t"/>
          <a:lstStyle/>
          <a:p>
            <a:r>
              <a:rPr lang="en-GB" sz="2000" dirty="0" smtClean="0">
                <a:latin typeface="Century Gothic" panose="020B0502020202020204" pitchFamily="34" charset="0"/>
              </a:rPr>
              <a:t>Can you solve these problems? Remember to look carefully to see if you need to add or subtract (take-away). Try the problems in black first and then the problems in green if you need a challenge.</a:t>
            </a:r>
            <a:endParaRPr lang="en-GB" sz="2000" dirty="0">
              <a:latin typeface="Century Gothic" panose="020B0502020202020204" pitchFamily="34" charset="0"/>
            </a:endParaRPr>
          </a:p>
        </p:txBody>
      </p:sp>
      <p:pic>
        <p:nvPicPr>
          <p:cNvPr id="6" name="Picture 5"/>
          <p:cNvPicPr>
            <a:picLocks noChangeAspect="1"/>
          </p:cNvPicPr>
          <p:nvPr/>
        </p:nvPicPr>
        <p:blipFill>
          <a:blip r:embed="rId4"/>
          <a:stretch>
            <a:fillRect/>
          </a:stretch>
        </p:blipFill>
        <p:spPr>
          <a:xfrm>
            <a:off x="8550127" y="3725333"/>
            <a:ext cx="3494235" cy="1572119"/>
          </a:xfrm>
          <a:prstGeom prst="rect">
            <a:avLst/>
          </a:prstGeom>
        </p:spPr>
      </p:pic>
      <p:pic>
        <p:nvPicPr>
          <p:cNvPr id="8" name="Picture 7"/>
          <p:cNvPicPr>
            <a:picLocks noChangeAspect="1"/>
          </p:cNvPicPr>
          <p:nvPr/>
        </p:nvPicPr>
        <p:blipFill>
          <a:blip r:embed="rId5"/>
          <a:stretch>
            <a:fillRect/>
          </a:stretch>
        </p:blipFill>
        <p:spPr>
          <a:xfrm rot="1358245">
            <a:off x="9550400" y="1857450"/>
            <a:ext cx="2254913" cy="1447892"/>
          </a:xfrm>
          <a:prstGeom prst="rect">
            <a:avLst/>
          </a:prstGeom>
        </p:spPr>
      </p:pic>
    </p:spTree>
    <p:extLst>
      <p:ext uri="{BB962C8B-B14F-4D97-AF65-F5344CB8AC3E}">
        <p14:creationId xmlns:p14="http://schemas.microsoft.com/office/powerpoint/2010/main" val="2673739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672</Words>
  <Application>Microsoft Office PowerPoint</Application>
  <PresentationFormat>Widescreen</PresentationFormat>
  <Paragraphs>95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Century Gothic</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Ryan</dc:creator>
  <cp:lastModifiedBy>Amy Jacques</cp:lastModifiedBy>
  <cp:revision>81</cp:revision>
  <dcterms:created xsi:type="dcterms:W3CDTF">2020-05-30T10:37:19Z</dcterms:created>
  <dcterms:modified xsi:type="dcterms:W3CDTF">2020-06-24T16:51:39Z</dcterms:modified>
</cp:coreProperties>
</file>