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3" r:id="rId3"/>
    <p:sldId id="263" r:id="rId4"/>
    <p:sldId id="269" r:id="rId5"/>
    <p:sldId id="266" r:id="rId6"/>
    <p:sldId id="272" r:id="rId7"/>
    <p:sldId id="264" r:id="rId8"/>
    <p:sldId id="271" r:id="rId9"/>
    <p:sldId id="265" r:id="rId10"/>
    <p:sldId id="270"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31E29D-258F-4D6E-8FA1-2E5D57EE395C}"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79474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31E29D-258F-4D6E-8FA1-2E5D57EE395C}"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354507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31E29D-258F-4D6E-8FA1-2E5D57EE395C}"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1649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31E29D-258F-4D6E-8FA1-2E5D57EE395C}"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15851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31E29D-258F-4D6E-8FA1-2E5D57EE395C}"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203311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31E29D-258F-4D6E-8FA1-2E5D57EE395C}"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260539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31E29D-258F-4D6E-8FA1-2E5D57EE395C}" type="datetimeFigureOut">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426690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31E29D-258F-4D6E-8FA1-2E5D57EE395C}" type="datetimeFigureOut">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37925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1E29D-258F-4D6E-8FA1-2E5D57EE395C}" type="datetimeFigureOut">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392577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1E29D-258F-4D6E-8FA1-2E5D57EE395C}"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276797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1E29D-258F-4D6E-8FA1-2E5D57EE395C}"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7EF78-F91B-49E6-8363-09E173E4ACEB}" type="slidenum">
              <a:rPr lang="en-GB" smtClean="0"/>
              <a:t>‹#›</a:t>
            </a:fld>
            <a:endParaRPr lang="en-GB"/>
          </a:p>
        </p:txBody>
      </p:sp>
    </p:spTree>
    <p:extLst>
      <p:ext uri="{BB962C8B-B14F-4D97-AF65-F5344CB8AC3E}">
        <p14:creationId xmlns:p14="http://schemas.microsoft.com/office/powerpoint/2010/main" val="156829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1E29D-258F-4D6E-8FA1-2E5D57EE395C}" type="datetimeFigureOut">
              <a:rPr lang="en-GB" smtClean="0"/>
              <a:t>19/06/2020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7EF78-F91B-49E6-8363-09E173E4ACEB}" type="slidenum">
              <a:rPr lang="en-GB" smtClean="0"/>
              <a:t>‹#›</a:t>
            </a:fld>
            <a:endParaRPr lang="en-GB"/>
          </a:p>
        </p:txBody>
      </p:sp>
    </p:spTree>
    <p:extLst>
      <p:ext uri="{BB962C8B-B14F-4D97-AF65-F5344CB8AC3E}">
        <p14:creationId xmlns:p14="http://schemas.microsoft.com/office/powerpoint/2010/main" val="4192072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stcharlescatholicprimary.com/brightenupday/superworm-by-julia-donaldson-childrens-bedtime-stories/"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stcharlescatholicprimary.com/brightenupday/superworm-by-julia-donaldson-childrens-bedtime-stories/"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50000">
              <a:schemeClr val="accent4">
                <a:lumMod val="40000"/>
                <a:lumOff val="60000"/>
              </a:schemeClr>
            </a:gs>
            <a:gs pos="100000">
              <a:schemeClr val="accent4">
                <a:lumMod val="20000"/>
                <a:lumOff val="80000"/>
              </a:schemeClr>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1807028" y="337102"/>
            <a:ext cx="10011933" cy="707886"/>
          </a:xfrm>
          <a:prstGeom prst="rect">
            <a:avLst/>
          </a:prstGeom>
          <a:noFill/>
          <a:ln>
            <a:noFill/>
          </a:ln>
          <a:effectLst>
            <a:outerShdw blurRad="107950" dist="12700" dir="5400000" algn="ctr">
              <a:srgbClr val="000000"/>
            </a:outerShdw>
          </a:effectLst>
        </p:spPr>
        <p:txBody>
          <a:bodyPr wrap="square" rtlCol="0">
            <a:spAutoFit/>
          </a:bodyPr>
          <a:lstStyle/>
          <a:p>
            <a:pPr algn="ctr"/>
            <a:r>
              <a:rPr lang="en-GB" sz="4000" b="1" dirty="0" smtClean="0">
                <a:latin typeface="Century Gothic" panose="020B0502020202020204" pitchFamily="34" charset="0"/>
              </a:rPr>
              <a:t>Daily Reading and Writing - Overview</a:t>
            </a:r>
            <a:endParaRPr lang="en-GB" sz="4000" b="1" dirty="0">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06" y="184621"/>
            <a:ext cx="1368665" cy="860367"/>
          </a:xfrm>
          <a:prstGeom prst="rect">
            <a:avLst/>
          </a:prstGeom>
        </p:spPr>
      </p:pic>
      <p:sp>
        <p:nvSpPr>
          <p:cNvPr id="7" name="TextBox 6"/>
          <p:cNvSpPr txBox="1"/>
          <p:nvPr/>
        </p:nvSpPr>
        <p:spPr>
          <a:xfrm>
            <a:off x="527536" y="1800650"/>
            <a:ext cx="2002972" cy="2400657"/>
          </a:xfrm>
          <a:prstGeom prst="rect">
            <a:avLst/>
          </a:prstGeom>
          <a:noFill/>
        </p:spPr>
        <p:txBody>
          <a:bodyPr wrap="square" rtlCol="0">
            <a:spAutoFit/>
          </a:bodyPr>
          <a:lstStyle/>
          <a:p>
            <a:pPr>
              <a:lnSpc>
                <a:spcPct val="150000"/>
              </a:lnSpc>
            </a:pPr>
            <a:r>
              <a:rPr lang="en-GB" sz="2000" b="1" dirty="0" smtClean="0">
                <a:solidFill>
                  <a:srgbClr val="FF0000"/>
                </a:solidFill>
                <a:latin typeface="Century Gothic" panose="020B0502020202020204" pitchFamily="34" charset="0"/>
              </a:rPr>
              <a:t>Day 1</a:t>
            </a:r>
            <a:r>
              <a:rPr lang="en-GB" sz="2000" b="1" dirty="0" smtClean="0">
                <a:latin typeface="Century Gothic" panose="020B0502020202020204" pitchFamily="34" charset="0"/>
              </a:rPr>
              <a:t> </a:t>
            </a:r>
          </a:p>
          <a:p>
            <a:pPr>
              <a:lnSpc>
                <a:spcPct val="150000"/>
              </a:lnSpc>
            </a:pPr>
            <a:r>
              <a:rPr lang="en-GB" sz="2000" b="1" dirty="0" smtClean="0">
                <a:solidFill>
                  <a:srgbClr val="00B050"/>
                </a:solidFill>
                <a:latin typeface="Century Gothic" panose="020B0502020202020204" pitchFamily="34" charset="0"/>
              </a:rPr>
              <a:t>Day 2</a:t>
            </a:r>
          </a:p>
          <a:p>
            <a:pPr>
              <a:lnSpc>
                <a:spcPct val="150000"/>
              </a:lnSpc>
            </a:pPr>
            <a:r>
              <a:rPr lang="en-GB" sz="2000" b="1" dirty="0" smtClean="0">
                <a:solidFill>
                  <a:srgbClr val="7030A0"/>
                </a:solidFill>
                <a:latin typeface="Century Gothic" panose="020B0502020202020204" pitchFamily="34" charset="0"/>
              </a:rPr>
              <a:t>Day 3</a:t>
            </a:r>
          </a:p>
          <a:p>
            <a:pPr>
              <a:lnSpc>
                <a:spcPct val="150000"/>
              </a:lnSpc>
            </a:pPr>
            <a:r>
              <a:rPr lang="en-GB" sz="2000" b="1" dirty="0" smtClean="0">
                <a:solidFill>
                  <a:schemeClr val="accent2"/>
                </a:solidFill>
                <a:latin typeface="Century Gothic" panose="020B0502020202020204" pitchFamily="34" charset="0"/>
              </a:rPr>
              <a:t>Day 4</a:t>
            </a:r>
          </a:p>
          <a:p>
            <a:pPr>
              <a:lnSpc>
                <a:spcPct val="150000"/>
              </a:lnSpc>
            </a:pPr>
            <a:r>
              <a:rPr lang="en-GB" sz="2000" b="1" dirty="0" smtClean="0">
                <a:solidFill>
                  <a:srgbClr val="0070C0"/>
                </a:solidFill>
                <a:latin typeface="Century Gothic" panose="020B0502020202020204" pitchFamily="34" charset="0"/>
              </a:rPr>
              <a:t>Butterfly Day</a:t>
            </a:r>
            <a:r>
              <a:rPr lang="en-GB" sz="2000" b="1" dirty="0" smtClean="0">
                <a:latin typeface="Century Gothic" panose="020B0502020202020204" pitchFamily="34" charset="0"/>
              </a:rPr>
              <a:t> </a:t>
            </a:r>
            <a:endParaRPr lang="en-GB" sz="2000" b="1" dirty="0">
              <a:latin typeface="Century Gothic" panose="020B0502020202020204" pitchFamily="34" charset="0"/>
            </a:endParaRPr>
          </a:p>
        </p:txBody>
      </p:sp>
      <p:sp>
        <p:nvSpPr>
          <p:cNvPr id="10" name="TextBox 9"/>
          <p:cNvSpPr txBox="1"/>
          <p:nvPr/>
        </p:nvSpPr>
        <p:spPr>
          <a:xfrm>
            <a:off x="2530508" y="1330601"/>
            <a:ext cx="4368800" cy="2862322"/>
          </a:xfrm>
          <a:prstGeom prst="rect">
            <a:avLst/>
          </a:prstGeom>
          <a:solidFill>
            <a:schemeClr val="accent6">
              <a:lumMod val="20000"/>
              <a:lumOff val="80000"/>
            </a:schemeClr>
          </a:solidFill>
        </p:spPr>
        <p:txBody>
          <a:bodyPr wrap="square" rtlCol="0">
            <a:spAutoFit/>
          </a:bodyPr>
          <a:lstStyle/>
          <a:p>
            <a:pPr>
              <a:lnSpc>
                <a:spcPct val="150000"/>
              </a:lnSpc>
            </a:pPr>
            <a:r>
              <a:rPr lang="en-GB" sz="2000" b="1" u="sng" dirty="0" smtClean="0">
                <a:latin typeface="Century Gothic" panose="020B0502020202020204" pitchFamily="34" charset="0"/>
              </a:rPr>
              <a:t>Reading</a:t>
            </a:r>
          </a:p>
          <a:p>
            <a:pPr>
              <a:lnSpc>
                <a:spcPct val="150000"/>
              </a:lnSpc>
            </a:pPr>
            <a:r>
              <a:rPr lang="en-GB" sz="2000" b="1" dirty="0" smtClean="0">
                <a:solidFill>
                  <a:srgbClr val="FF0000"/>
                </a:solidFill>
                <a:latin typeface="Century Gothic" panose="020B0502020202020204" pitchFamily="34" charset="0"/>
              </a:rPr>
              <a:t>Story time – book of the week</a:t>
            </a:r>
          </a:p>
          <a:p>
            <a:pPr>
              <a:lnSpc>
                <a:spcPct val="150000"/>
              </a:lnSpc>
            </a:pPr>
            <a:r>
              <a:rPr lang="en-GB" sz="2000" b="1" dirty="0" smtClean="0">
                <a:solidFill>
                  <a:srgbClr val="00B050"/>
                </a:solidFill>
                <a:latin typeface="Century Gothic" panose="020B0502020202020204" pitchFamily="34" charset="0"/>
              </a:rPr>
              <a:t>Read and match</a:t>
            </a:r>
            <a:endParaRPr lang="en-GB" sz="2000" b="1" dirty="0" smtClean="0">
              <a:solidFill>
                <a:srgbClr val="00B050"/>
              </a:solidFill>
              <a:latin typeface="Century Gothic" panose="020B0502020202020204" pitchFamily="34" charset="0"/>
            </a:endParaRPr>
          </a:p>
          <a:p>
            <a:pPr>
              <a:lnSpc>
                <a:spcPct val="150000"/>
              </a:lnSpc>
            </a:pPr>
            <a:r>
              <a:rPr lang="en-GB" sz="2000" b="1" dirty="0" smtClean="0">
                <a:solidFill>
                  <a:srgbClr val="7030A0"/>
                </a:solidFill>
                <a:latin typeface="Century Gothic" panose="020B0502020202020204" pitchFamily="34" charset="0"/>
              </a:rPr>
              <a:t>Tricky (red) words.</a:t>
            </a:r>
          </a:p>
          <a:p>
            <a:pPr>
              <a:lnSpc>
                <a:spcPct val="150000"/>
              </a:lnSpc>
            </a:pPr>
            <a:r>
              <a:rPr lang="en-GB" sz="2000" b="1" dirty="0" smtClean="0">
                <a:solidFill>
                  <a:schemeClr val="accent2"/>
                </a:solidFill>
                <a:latin typeface="Century Gothic" panose="020B0502020202020204" pitchFamily="34" charset="0"/>
              </a:rPr>
              <a:t>True or false?</a:t>
            </a:r>
          </a:p>
          <a:p>
            <a:pPr>
              <a:lnSpc>
                <a:spcPct val="150000"/>
              </a:lnSpc>
            </a:pPr>
            <a:r>
              <a:rPr lang="en-GB" sz="2000" b="1" dirty="0" smtClean="0">
                <a:solidFill>
                  <a:srgbClr val="0070C0"/>
                </a:solidFill>
                <a:latin typeface="Century Gothic" panose="020B0502020202020204" pitchFamily="34" charset="0"/>
              </a:rPr>
              <a:t>Silly questions</a:t>
            </a:r>
          </a:p>
        </p:txBody>
      </p:sp>
      <p:sp>
        <p:nvSpPr>
          <p:cNvPr id="9" name="Rectangle 8"/>
          <p:cNvSpPr/>
          <p:nvPr/>
        </p:nvSpPr>
        <p:spPr>
          <a:xfrm>
            <a:off x="1436607" y="5838787"/>
            <a:ext cx="9555029" cy="924221"/>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Butterfly Day is the children’s allocated day in school (for those children who are returning). Days 1-4 can be used in any order, to support home learning on the other days. For children who are at home all week, Butterfly Day can be used alongside Days 1-4, in any order. </a:t>
            </a:r>
            <a:endParaRPr lang="en-GB" sz="1600" dirty="0">
              <a:solidFill>
                <a:schemeClr val="bg1"/>
              </a:solidFill>
              <a:latin typeface="Century Gothic" panose="020B0502020202020204" pitchFamily="34" charset="0"/>
            </a:endParaRPr>
          </a:p>
        </p:txBody>
      </p:sp>
      <p:pic>
        <p:nvPicPr>
          <p:cNvPr id="12" name="Picture 2" descr="Red Background clipart - Red, Text, Line, transpare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0740">
            <a:off x="623098" y="5559874"/>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0959376">
            <a:off x="713300" y="571022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pic>
        <p:nvPicPr>
          <p:cNvPr id="18" name="Picture 4" descr="Funny Cartoon Butterfly Images. Clip Art Images Are On 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23374">
            <a:off x="1221922" y="4655005"/>
            <a:ext cx="926706" cy="926706"/>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ular Callout 18"/>
          <p:cNvSpPr/>
          <p:nvPr/>
        </p:nvSpPr>
        <p:spPr>
          <a:xfrm>
            <a:off x="2732231" y="4829292"/>
            <a:ext cx="8506624" cy="775981"/>
          </a:xfrm>
          <a:prstGeom prst="wedgeRoundRectCallout">
            <a:avLst>
              <a:gd name="adj1" fmla="val -59971"/>
              <a:gd name="adj2" fmla="val -26875"/>
              <a:gd name="adj3" fmla="val 16667"/>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GB" dirty="0" smtClean="0">
                <a:solidFill>
                  <a:schemeClr val="tx1"/>
                </a:solidFill>
                <a:latin typeface="Comic Sans MS" panose="030F0702030302020204" pitchFamily="66" charset="0"/>
              </a:rPr>
              <a:t>I set a challenge on the day you are in school (Butterfly Day) or for an extra home learning day. </a:t>
            </a:r>
            <a:endParaRPr lang="en-GB" dirty="0">
              <a:solidFill>
                <a:schemeClr val="tx1"/>
              </a:solidFill>
              <a:latin typeface="Comic Sans MS" panose="030F0702030302020204" pitchFamily="66" charset="0"/>
            </a:endParaRPr>
          </a:p>
        </p:txBody>
      </p:sp>
      <p:sp>
        <p:nvSpPr>
          <p:cNvPr id="14" name="TextBox 13"/>
          <p:cNvSpPr txBox="1"/>
          <p:nvPr/>
        </p:nvSpPr>
        <p:spPr>
          <a:xfrm>
            <a:off x="7184379" y="1359797"/>
            <a:ext cx="4634582" cy="2862322"/>
          </a:xfrm>
          <a:prstGeom prst="rect">
            <a:avLst/>
          </a:prstGeom>
          <a:solidFill>
            <a:schemeClr val="accent2">
              <a:lumMod val="20000"/>
              <a:lumOff val="80000"/>
            </a:schemeClr>
          </a:solidFill>
        </p:spPr>
        <p:txBody>
          <a:bodyPr wrap="square" rtlCol="0">
            <a:spAutoFit/>
          </a:bodyPr>
          <a:lstStyle/>
          <a:p>
            <a:pPr>
              <a:lnSpc>
                <a:spcPct val="150000"/>
              </a:lnSpc>
            </a:pPr>
            <a:r>
              <a:rPr lang="en-GB" sz="2000" b="1" u="sng" dirty="0" smtClean="0">
                <a:latin typeface="Century Gothic" panose="020B0502020202020204" pitchFamily="34" charset="0"/>
              </a:rPr>
              <a:t>Writing</a:t>
            </a:r>
          </a:p>
          <a:p>
            <a:pPr>
              <a:lnSpc>
                <a:spcPct val="150000"/>
              </a:lnSpc>
            </a:pPr>
            <a:r>
              <a:rPr lang="en-GB" sz="2000" b="1" dirty="0" smtClean="0">
                <a:solidFill>
                  <a:srgbClr val="FF0000"/>
                </a:solidFill>
                <a:latin typeface="Century Gothic" panose="020B0502020202020204" pitchFamily="34" charset="0"/>
              </a:rPr>
              <a:t>Daily sentence writing from picture</a:t>
            </a:r>
          </a:p>
          <a:p>
            <a:pPr>
              <a:lnSpc>
                <a:spcPct val="150000"/>
              </a:lnSpc>
            </a:pPr>
            <a:r>
              <a:rPr lang="en-GB" sz="2000" b="1" dirty="0" smtClean="0">
                <a:solidFill>
                  <a:srgbClr val="00B050"/>
                </a:solidFill>
                <a:latin typeface="Century Gothic" panose="020B0502020202020204" pitchFamily="34" charset="0"/>
              </a:rPr>
              <a:t>What is your favourite toy or game?</a:t>
            </a:r>
          </a:p>
          <a:p>
            <a:pPr>
              <a:lnSpc>
                <a:spcPct val="150000"/>
              </a:lnSpc>
            </a:pPr>
            <a:r>
              <a:rPr lang="en-GB" sz="2000" b="1" dirty="0">
                <a:solidFill>
                  <a:srgbClr val="7030A0"/>
                </a:solidFill>
                <a:latin typeface="Century Gothic" panose="020B0502020202020204" pitchFamily="34" charset="0"/>
              </a:rPr>
              <a:t>Daily sentence writing from picture</a:t>
            </a:r>
          </a:p>
          <a:p>
            <a:pPr>
              <a:lnSpc>
                <a:spcPct val="150000"/>
              </a:lnSpc>
            </a:pPr>
            <a:r>
              <a:rPr lang="en-GB" sz="2000" b="1" dirty="0" smtClean="0">
                <a:solidFill>
                  <a:schemeClr val="accent2"/>
                </a:solidFill>
                <a:latin typeface="Century Gothic" panose="020B0502020202020204" pitchFamily="34" charset="0"/>
              </a:rPr>
              <a:t>Daily sentence writing from picture</a:t>
            </a:r>
          </a:p>
          <a:p>
            <a:pPr>
              <a:lnSpc>
                <a:spcPct val="150000"/>
              </a:lnSpc>
            </a:pPr>
            <a:r>
              <a:rPr lang="en-GB" sz="2000" b="1" dirty="0" smtClean="0">
                <a:solidFill>
                  <a:srgbClr val="0070C0"/>
                </a:solidFill>
                <a:latin typeface="Century Gothic" panose="020B0502020202020204" pitchFamily="34" charset="0"/>
              </a:rPr>
              <a:t>Superhero writing</a:t>
            </a:r>
            <a:endParaRPr lang="en-GB" sz="2000" b="1" dirty="0">
              <a:latin typeface="Century Gothic" panose="020B0502020202020204" pitchFamily="34" charset="0"/>
            </a:endParaRPr>
          </a:p>
        </p:txBody>
      </p:sp>
      <p:pic>
        <p:nvPicPr>
          <p:cNvPr id="1028" name="Picture 4" descr="Free Animal Reading Cliparts, Download Free Clip Art, Free Clip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0815" y="1435363"/>
            <a:ext cx="822665" cy="491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g Holding a Pencil Clip Art - Dog Holding a Pencil Image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9615" y="1348401"/>
            <a:ext cx="634746" cy="53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05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612775" y="2134759"/>
            <a:ext cx="3904634" cy="3077766"/>
          </a:xfrm>
          <a:prstGeom prst="rect">
            <a:avLst/>
          </a:prstGeom>
          <a:solidFill>
            <a:schemeClr val="bg1">
              <a:lumMod val="95000"/>
            </a:schemeClr>
          </a:solidFill>
        </p:spPr>
        <p:txBody>
          <a:bodyPr wrap="square" rtlCol="0">
            <a:spAutoFit/>
          </a:bodyPr>
          <a:lstStyle/>
          <a:p>
            <a:r>
              <a:rPr lang="en-GB" sz="3600" dirty="0" smtClean="0">
                <a:latin typeface="Comic Sans MS" panose="030F0702030302020204" pitchFamily="66" charset="0"/>
              </a:rPr>
              <a:t>Can a </a:t>
            </a:r>
            <a:r>
              <a:rPr lang="en-GB" sz="3600" dirty="0" smtClean="0">
                <a:latin typeface="Comic Sans MS" panose="030F0702030302020204" pitchFamily="66" charset="0"/>
              </a:rPr>
              <a:t>fish swim ?</a:t>
            </a:r>
            <a:endParaRPr lang="en-GB" sz="3600" dirty="0" smtClean="0">
              <a:latin typeface="Comic Sans MS" panose="030F0702030302020204" pitchFamily="66" charset="0"/>
            </a:endParaRPr>
          </a:p>
          <a:p>
            <a:endParaRPr lang="en-GB" sz="2500" dirty="0" smtClean="0">
              <a:latin typeface="Comic Sans MS" panose="030F0702030302020204" pitchFamily="66" charset="0"/>
            </a:endParaRPr>
          </a:p>
          <a:p>
            <a:r>
              <a:rPr lang="en-GB" sz="3600" dirty="0" smtClean="0">
                <a:latin typeface="Comic Sans MS" panose="030F0702030302020204" pitchFamily="66" charset="0"/>
              </a:rPr>
              <a:t>Has a fox got six legs?</a:t>
            </a:r>
            <a:endParaRPr lang="en-GB" sz="3600" dirty="0" smtClean="0">
              <a:latin typeface="Comic Sans MS" panose="030F0702030302020204" pitchFamily="66" charset="0"/>
            </a:endParaRPr>
          </a:p>
          <a:p>
            <a:endParaRPr lang="en-GB" sz="2500" dirty="0" smtClean="0">
              <a:latin typeface="Comic Sans MS" panose="030F0702030302020204" pitchFamily="66" charset="0"/>
            </a:endParaRPr>
          </a:p>
          <a:p>
            <a:r>
              <a:rPr lang="en-GB" sz="3600" dirty="0" smtClean="0">
                <a:latin typeface="Comic Sans MS" panose="030F0702030302020204" pitchFamily="66" charset="0"/>
              </a:rPr>
              <a:t>Can a </a:t>
            </a:r>
            <a:r>
              <a:rPr lang="en-GB" sz="3600" dirty="0" smtClean="0">
                <a:latin typeface="Comic Sans MS" panose="030F0702030302020204" pitchFamily="66" charset="0"/>
              </a:rPr>
              <a:t>chip run?</a:t>
            </a:r>
            <a:endParaRPr lang="en-GB" sz="3600" dirty="0" smtClean="0">
              <a:latin typeface="Comic Sans MS" panose="030F0702030302020204" pitchFamily="66" charset="0"/>
            </a:endParaRPr>
          </a:p>
        </p:txBody>
      </p:sp>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Butterfly Day – Reading </a:t>
            </a:r>
            <a:endParaRPr lang="en-GB" sz="2400" b="1" u="sng" dirty="0"/>
          </a:p>
        </p:txBody>
      </p:sp>
      <p:sp>
        <p:nvSpPr>
          <p:cNvPr id="14" name="Rectangle 13"/>
          <p:cNvSpPr/>
          <p:nvPr/>
        </p:nvSpPr>
        <p:spPr>
          <a:xfrm>
            <a:off x="1176203" y="5483731"/>
            <a:ext cx="8629638" cy="1203922"/>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By answering Yes or No, the children demonstrate if they have understood the question (comprehension). </a:t>
            </a:r>
          </a:p>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For longer words, e.g. </a:t>
            </a:r>
            <a:r>
              <a:rPr lang="en-GB" sz="1500" dirty="0" smtClean="0">
                <a:solidFill>
                  <a:schemeClr val="bg1"/>
                </a:solidFill>
                <a:latin typeface="Century Gothic" panose="020B0502020202020204" pitchFamily="34" charset="0"/>
              </a:rPr>
              <a:t>‘reading’, </a:t>
            </a:r>
            <a:r>
              <a:rPr lang="en-GB" sz="1500" dirty="0" smtClean="0">
                <a:solidFill>
                  <a:schemeClr val="bg1"/>
                </a:solidFill>
                <a:latin typeface="Century Gothic" panose="020B0502020202020204" pitchFamily="34" charset="0"/>
              </a:rPr>
              <a:t>we ‘chop it up’, so that they sound out and blend the first part of the word and then the rest. Some children may recognise the word ending (suffix) ‘</a:t>
            </a:r>
            <a:r>
              <a:rPr lang="en-GB" sz="1500" dirty="0" err="1" smtClean="0">
                <a:solidFill>
                  <a:schemeClr val="bg1"/>
                </a:solidFill>
                <a:latin typeface="Century Gothic" panose="020B0502020202020204" pitchFamily="34" charset="0"/>
              </a:rPr>
              <a:t>ing</a:t>
            </a:r>
            <a:r>
              <a:rPr lang="en-GB" sz="1500" dirty="0" smtClean="0">
                <a:solidFill>
                  <a:schemeClr val="bg1"/>
                </a:solidFill>
                <a:latin typeface="Century Gothic" panose="020B0502020202020204" pitchFamily="34" charset="0"/>
              </a:rPr>
              <a:t>’ straight away, without sounding it out. </a:t>
            </a:r>
            <a:endParaRPr lang="en-GB" sz="1500" dirty="0">
              <a:solidFill>
                <a:schemeClr val="bg1"/>
              </a:solidFill>
              <a:latin typeface="Century Gothic" panose="020B0502020202020204" pitchFamily="34" charset="0"/>
            </a:endParaRPr>
          </a:p>
        </p:txBody>
      </p:sp>
      <p:pic>
        <p:nvPicPr>
          <p:cNvPr id="15"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228105" y="5558851"/>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0959376">
            <a:off x="316254" y="565937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AutoShape 2" descr="Jack And Beanstalk Giant Clipart, HD Png Download ,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677" y="6005855"/>
            <a:ext cx="1612977" cy="732648"/>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9946677" y="5554423"/>
            <a:ext cx="767389" cy="45143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smtClean="0">
                <a:latin typeface="Bradley Hand ITC" panose="03070402050302030203" pitchFamily="66" charset="0"/>
              </a:rPr>
              <a:t>yes</a:t>
            </a:r>
            <a:endParaRPr lang="en-GB" sz="2400" b="1" dirty="0">
              <a:latin typeface="Bradley Hand ITC" panose="03070402050302030203" pitchFamily="66" charset="0"/>
            </a:endParaRPr>
          </a:p>
        </p:txBody>
      </p:sp>
      <p:sp>
        <p:nvSpPr>
          <p:cNvPr id="13" name="Rounded Rectangle 12"/>
          <p:cNvSpPr/>
          <p:nvPr/>
        </p:nvSpPr>
        <p:spPr>
          <a:xfrm>
            <a:off x="10811188" y="5534871"/>
            <a:ext cx="678639" cy="4905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latin typeface="Bradley Hand ITC" panose="03070402050302030203" pitchFamily="66" charset="0"/>
              </a:rPr>
              <a:t>no</a:t>
            </a:r>
          </a:p>
        </p:txBody>
      </p:sp>
      <p:sp>
        <p:nvSpPr>
          <p:cNvPr id="17" name="TextBox 16"/>
          <p:cNvSpPr txBox="1"/>
          <p:nvPr/>
        </p:nvSpPr>
        <p:spPr>
          <a:xfrm>
            <a:off x="4995081" y="2146154"/>
            <a:ext cx="6829804" cy="3077766"/>
          </a:xfrm>
          <a:prstGeom prst="rect">
            <a:avLst/>
          </a:prstGeom>
          <a:solidFill>
            <a:schemeClr val="bg1">
              <a:lumMod val="95000"/>
            </a:schemeClr>
          </a:solidFill>
        </p:spPr>
        <p:txBody>
          <a:bodyPr wrap="square" rtlCol="0">
            <a:spAutoFit/>
          </a:bodyPr>
          <a:lstStyle/>
          <a:p>
            <a:r>
              <a:rPr lang="en-GB" sz="3600" dirty="0" smtClean="0">
                <a:solidFill>
                  <a:srgbClr val="00B050"/>
                </a:solidFill>
                <a:latin typeface="Comic Sans MS" panose="030F0702030302020204" pitchFamily="66" charset="0"/>
              </a:rPr>
              <a:t>Will you see </a:t>
            </a:r>
            <a:r>
              <a:rPr lang="en-GB" sz="3600" dirty="0" smtClean="0">
                <a:solidFill>
                  <a:srgbClr val="00B050"/>
                </a:solidFill>
                <a:latin typeface="Comic Sans MS" panose="030F0702030302020204" pitchFamily="66" charset="0"/>
              </a:rPr>
              <a:t>a </a:t>
            </a:r>
            <a:r>
              <a:rPr lang="en-GB" sz="3600" dirty="0" smtClean="0">
                <a:solidFill>
                  <a:srgbClr val="00B050"/>
                </a:solidFill>
                <a:latin typeface="Comic Sans MS" panose="030F0702030302020204" pitchFamily="66" charset="0"/>
              </a:rPr>
              <a:t>book reading itself?</a:t>
            </a:r>
            <a:endParaRPr lang="en-GB" sz="3600" dirty="0" smtClean="0">
              <a:solidFill>
                <a:srgbClr val="00B050"/>
              </a:solidFill>
              <a:latin typeface="Comic Sans MS" panose="030F0702030302020204" pitchFamily="66" charset="0"/>
            </a:endParaRPr>
          </a:p>
          <a:p>
            <a:endParaRPr lang="en-GB" sz="2500" dirty="0" smtClean="0">
              <a:solidFill>
                <a:srgbClr val="00B050"/>
              </a:solidFill>
              <a:latin typeface="Comic Sans MS" panose="030F0702030302020204" pitchFamily="66" charset="0"/>
            </a:endParaRPr>
          </a:p>
          <a:p>
            <a:r>
              <a:rPr lang="en-GB" sz="3600" dirty="0" smtClean="0">
                <a:solidFill>
                  <a:srgbClr val="00B050"/>
                </a:solidFill>
                <a:latin typeface="Comic Sans MS" panose="030F0702030302020204" pitchFamily="66" charset="0"/>
              </a:rPr>
              <a:t>Is it dark at night</a:t>
            </a:r>
            <a:r>
              <a:rPr lang="en-GB" sz="3600" dirty="0" smtClean="0">
                <a:solidFill>
                  <a:srgbClr val="00B050"/>
                </a:solidFill>
                <a:latin typeface="Comic Sans MS" panose="030F0702030302020204" pitchFamily="66" charset="0"/>
              </a:rPr>
              <a:t>?</a:t>
            </a:r>
            <a:endParaRPr lang="en-GB" sz="3600" dirty="0" smtClean="0">
              <a:solidFill>
                <a:srgbClr val="00B050"/>
              </a:solidFill>
              <a:latin typeface="Comic Sans MS" panose="030F0702030302020204" pitchFamily="66" charset="0"/>
            </a:endParaRPr>
          </a:p>
          <a:p>
            <a:endParaRPr lang="en-GB" sz="2500" dirty="0">
              <a:solidFill>
                <a:srgbClr val="00B050"/>
              </a:solidFill>
              <a:latin typeface="Comic Sans MS" panose="030F0702030302020204" pitchFamily="66" charset="0"/>
            </a:endParaRPr>
          </a:p>
          <a:p>
            <a:r>
              <a:rPr lang="en-GB" sz="3600" dirty="0" smtClean="0">
                <a:solidFill>
                  <a:srgbClr val="00B050"/>
                </a:solidFill>
                <a:latin typeface="Comic Sans MS" panose="030F0702030302020204" pitchFamily="66" charset="0"/>
              </a:rPr>
              <a:t>Is the queen three years old?</a:t>
            </a:r>
            <a:endParaRPr lang="en-GB" sz="3600" dirty="0" smtClean="0">
              <a:solidFill>
                <a:srgbClr val="00B050"/>
              </a:solidFill>
              <a:latin typeface="Comic Sans MS" panose="030F0702030302020204" pitchFamily="66" charset="0"/>
            </a:endParaRPr>
          </a:p>
        </p:txBody>
      </p:sp>
      <p:pic>
        <p:nvPicPr>
          <p:cNvPr id="18" name="Picture 4" descr="Funny Cartoon Butterfly Images. Clip Art Images Are On 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7" y="58232"/>
            <a:ext cx="1455467" cy="1455467"/>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ular Callout 29"/>
          <p:cNvSpPr/>
          <p:nvPr/>
        </p:nvSpPr>
        <p:spPr>
          <a:xfrm>
            <a:off x="1260013" y="598163"/>
            <a:ext cx="10564872" cy="1366249"/>
          </a:xfrm>
          <a:prstGeom prst="wedgeRoundRectCallout">
            <a:avLst>
              <a:gd name="adj1" fmla="val -52639"/>
              <a:gd name="adj2" fmla="val -35474"/>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dirty="0" smtClean="0">
              <a:solidFill>
                <a:schemeClr val="tx1"/>
              </a:solidFill>
              <a:latin typeface="Comic Sans MS" panose="030F0702030302020204" pitchFamily="66" charset="0"/>
            </a:endParaRPr>
          </a:p>
          <a:p>
            <a:r>
              <a:rPr lang="en-GB" b="1" dirty="0" smtClean="0">
                <a:solidFill>
                  <a:schemeClr val="tx2"/>
                </a:solidFill>
                <a:latin typeface="Century Gothic" panose="020B0502020202020204" pitchFamily="34" charset="0"/>
              </a:rPr>
              <a:t>Can you read these silly questions, using your phonics? They are so silly, because the answer is very obviously Yes or No. Remember to look at each word to see if you know it straight away. If not, look for special friends and then sound out and blend each word. Black questions focus on Set 1 sounds. The ones in green focus on Set </a:t>
            </a:r>
            <a:r>
              <a:rPr lang="en-GB" b="1" dirty="0" smtClean="0">
                <a:solidFill>
                  <a:schemeClr val="tx2"/>
                </a:solidFill>
                <a:latin typeface="Century Gothic" panose="020B0502020202020204" pitchFamily="34" charset="0"/>
              </a:rPr>
              <a:t>2, with the odd Set 3 sound.</a:t>
            </a:r>
            <a:endParaRPr lang="en-GB" b="1" dirty="0" smtClean="0">
              <a:solidFill>
                <a:schemeClr val="tx2"/>
              </a:solidFill>
              <a:latin typeface="Century Gothic" panose="020B0502020202020204" pitchFamily="34" charset="0"/>
            </a:endParaRPr>
          </a:p>
          <a:p>
            <a:endParaRPr lang="en-GB" sz="2800"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68668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135" y="3420568"/>
            <a:ext cx="10615404" cy="1631216"/>
          </a:xfrm>
          <a:prstGeom prst="rect">
            <a:avLst/>
          </a:prstGeom>
          <a:noFill/>
        </p:spPr>
        <p:txBody>
          <a:bodyPr wrap="square" rtlCol="0">
            <a:spAutoFit/>
          </a:bodyPr>
          <a:lstStyle/>
          <a:p>
            <a:endParaRPr lang="en-GB" sz="5000" dirty="0" smtClean="0">
              <a:latin typeface="Comic Sans MS" panose="030F0702030302020204" pitchFamily="66" charset="0"/>
            </a:endParaRPr>
          </a:p>
          <a:p>
            <a:r>
              <a:rPr lang="en-GB" sz="5000" dirty="0" smtClean="0">
                <a:latin typeface="Comic Sans MS" panose="030F0702030302020204" pitchFamily="66" charset="0"/>
              </a:rPr>
              <a:t> </a:t>
            </a:r>
            <a:endParaRPr lang="en-GB" sz="50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0" y="-7359"/>
            <a:ext cx="3665743" cy="1139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788" y="981919"/>
            <a:ext cx="639942" cy="910048"/>
          </a:xfrm>
          <a:prstGeom prst="rect">
            <a:avLst/>
          </a:prstGeom>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Butterfly Day – Writing </a:t>
            </a:r>
            <a:endParaRPr lang="en-GB" sz="2400" b="1" u="sng" dirty="0"/>
          </a:p>
        </p:txBody>
      </p:sp>
      <p:pic>
        <p:nvPicPr>
          <p:cNvPr id="12" name="Picture 4" descr="Funny Cartoon Butterfly Images. Clip Art Images Are On 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61" y="1792921"/>
            <a:ext cx="1455467" cy="145546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2256765" y="1825801"/>
            <a:ext cx="5041241" cy="3286845"/>
          </a:xfrm>
          <a:prstGeom prst="wedgeRoundRectCallout">
            <a:avLst>
              <a:gd name="adj1" fmla="val -69609"/>
              <a:gd name="adj2" fmla="val -32351"/>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2800" dirty="0" smtClean="0">
              <a:solidFill>
                <a:schemeClr val="tx1"/>
              </a:solidFill>
              <a:latin typeface="Century Gothic" panose="020B0502020202020204" pitchFamily="34" charset="0"/>
            </a:endParaRPr>
          </a:p>
          <a:p>
            <a:r>
              <a:rPr lang="en-GB" sz="2500" dirty="0" smtClean="0">
                <a:solidFill>
                  <a:schemeClr val="tx1"/>
                </a:solidFill>
                <a:latin typeface="Century Gothic" panose="020B0502020202020204" pitchFamily="34" charset="0"/>
              </a:rPr>
              <a:t>If you could be a superhero for a day, what would your special power be? What would you use it for?</a:t>
            </a:r>
          </a:p>
          <a:p>
            <a:endParaRPr lang="en-GB" sz="2500" dirty="0">
              <a:solidFill>
                <a:schemeClr val="tx1"/>
              </a:solidFill>
              <a:latin typeface="Century Gothic" panose="020B0502020202020204" pitchFamily="34" charset="0"/>
            </a:endParaRPr>
          </a:p>
          <a:p>
            <a:r>
              <a:rPr lang="en-GB" sz="2500" dirty="0" smtClean="0">
                <a:solidFill>
                  <a:schemeClr val="tx1"/>
                </a:solidFill>
                <a:latin typeface="Century Gothic" panose="020B0502020202020204" pitchFamily="34" charset="0"/>
              </a:rPr>
              <a:t>Remember to write in full sentences, using finger spaces between each word.</a:t>
            </a:r>
            <a:endParaRPr lang="en-GB" sz="2500" dirty="0" smtClean="0">
              <a:solidFill>
                <a:schemeClr val="tx1"/>
              </a:solidFill>
              <a:latin typeface="Century Gothic" panose="020B0502020202020204" pitchFamily="34" charset="0"/>
            </a:endParaRPr>
          </a:p>
          <a:p>
            <a:endParaRPr lang="en-GB" sz="2800" dirty="0" smtClean="0">
              <a:solidFill>
                <a:schemeClr val="tx1"/>
              </a:solidFill>
              <a:latin typeface="Century Gothic" panose="020B0502020202020204" pitchFamily="34" charset="0"/>
            </a:endParaRPr>
          </a:p>
        </p:txBody>
      </p:sp>
      <p:pic>
        <p:nvPicPr>
          <p:cNvPr id="11" name="Picture 10"/>
          <p:cNvPicPr>
            <a:picLocks noChangeAspect="1"/>
          </p:cNvPicPr>
          <p:nvPr/>
        </p:nvPicPr>
        <p:blipFill>
          <a:blip r:embed="rId5"/>
          <a:stretch>
            <a:fillRect/>
          </a:stretch>
        </p:blipFill>
        <p:spPr>
          <a:xfrm>
            <a:off x="3821318" y="7937"/>
            <a:ext cx="1256169" cy="398463"/>
          </a:xfrm>
          <a:prstGeom prst="rect">
            <a:avLst/>
          </a:prstGeom>
        </p:spPr>
      </p:pic>
      <p:sp>
        <p:nvSpPr>
          <p:cNvPr id="13" name="Rectangle 12"/>
          <p:cNvSpPr/>
          <p:nvPr/>
        </p:nvSpPr>
        <p:spPr>
          <a:xfrm>
            <a:off x="3877961" y="246171"/>
            <a:ext cx="1163113"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p:cNvSpPr/>
          <p:nvPr/>
        </p:nvSpPr>
        <p:spPr>
          <a:xfrm>
            <a:off x="1436607" y="5838787"/>
            <a:ext cx="9555029" cy="924221"/>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The children will probably spell things the way they sound, using the sounds they know. For example, if they choose to write ‘fly’ they may spell it ‘</a:t>
            </a:r>
            <a:r>
              <a:rPr lang="en-GB" sz="1600" dirty="0" err="1" smtClean="0">
                <a:solidFill>
                  <a:schemeClr val="bg1"/>
                </a:solidFill>
                <a:latin typeface="Century Gothic" panose="020B0502020202020204" pitchFamily="34" charset="0"/>
              </a:rPr>
              <a:t>fligh</a:t>
            </a:r>
            <a:r>
              <a:rPr lang="en-GB" sz="1600" dirty="0" smtClean="0">
                <a:solidFill>
                  <a:schemeClr val="bg1"/>
                </a:solidFill>
                <a:latin typeface="Century Gothic" panose="020B0502020202020204" pitchFamily="34" charset="0"/>
              </a:rPr>
              <a:t>’.</a:t>
            </a:r>
            <a:endParaRPr lang="en-GB" sz="1600" dirty="0">
              <a:solidFill>
                <a:schemeClr val="bg1"/>
              </a:solidFill>
              <a:latin typeface="Century Gothic" panose="020B0502020202020204" pitchFamily="34" charset="0"/>
            </a:endParaRPr>
          </a:p>
        </p:txBody>
      </p:sp>
      <p:pic>
        <p:nvPicPr>
          <p:cNvPr id="15" name="Picture 2" descr="Red Background clipart - Red, Text, Line, transparent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20740">
            <a:off x="623098" y="5559874"/>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0959376">
            <a:off x="713300" y="571022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AutoShape 2" descr="Jack And Beanstalk Giant Clipart, HD Png Download ,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Free superhero party clipart &amp; decoration printables (With image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7289" y="622003"/>
            <a:ext cx="4011939" cy="50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4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3" name="Picture 4" descr="Free Animal Reading Cliparts, Download Free Clip Art, Free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4" y="391170"/>
            <a:ext cx="1920547" cy="11485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Day 1 – Reading </a:t>
            </a:r>
            <a:endParaRPr lang="en-GB" sz="2400" b="1" u="sng" dirty="0"/>
          </a:p>
        </p:txBody>
      </p:sp>
      <p:sp>
        <p:nvSpPr>
          <p:cNvPr id="10" name="Rounded Rectangular Callout 9"/>
          <p:cNvSpPr/>
          <p:nvPr/>
        </p:nvSpPr>
        <p:spPr>
          <a:xfrm>
            <a:off x="2007481" y="742522"/>
            <a:ext cx="9770537" cy="1104580"/>
          </a:xfrm>
          <a:prstGeom prst="wedgeRoundRectCallout">
            <a:avLst>
              <a:gd name="adj1" fmla="val -58092"/>
              <a:gd name="adj2" fmla="val -43877"/>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2200" dirty="0" smtClean="0">
              <a:solidFill>
                <a:schemeClr val="tx1"/>
              </a:solidFill>
              <a:latin typeface="Comic Sans MS" panose="030F0702030302020204" pitchFamily="66" charset="0"/>
            </a:endParaRPr>
          </a:p>
          <a:p>
            <a:r>
              <a:rPr lang="en-GB" sz="2200" b="1" dirty="0" smtClean="0">
                <a:solidFill>
                  <a:schemeClr val="tx2"/>
                </a:solidFill>
                <a:latin typeface="Century Gothic" panose="020B0502020202020204" pitchFamily="34" charset="0"/>
              </a:rPr>
              <a:t>Read </a:t>
            </a:r>
            <a:r>
              <a:rPr lang="en-GB" sz="2200" b="1" dirty="0" err="1" smtClean="0">
                <a:solidFill>
                  <a:schemeClr val="tx2"/>
                </a:solidFill>
                <a:latin typeface="Century Gothic" panose="020B0502020202020204" pitchFamily="34" charset="0"/>
              </a:rPr>
              <a:t>Superworm</a:t>
            </a:r>
            <a:r>
              <a:rPr lang="en-GB" sz="2200" b="1" dirty="0" smtClean="0">
                <a:solidFill>
                  <a:schemeClr val="tx2"/>
                </a:solidFill>
                <a:latin typeface="Century Gothic" panose="020B0502020202020204" pitchFamily="34" charset="0"/>
              </a:rPr>
              <a:t>. If you don’t have a copy of the story at home you can use one of the links below.</a:t>
            </a:r>
          </a:p>
          <a:p>
            <a:endParaRPr lang="en-GB" sz="2800" dirty="0" smtClean="0">
              <a:solidFill>
                <a:schemeClr val="tx1"/>
              </a:solidFill>
              <a:latin typeface="Century Gothic" panose="020B0502020202020204" pitchFamily="34" charset="0"/>
            </a:endParaRPr>
          </a:p>
        </p:txBody>
      </p:sp>
      <p:sp>
        <p:nvSpPr>
          <p:cNvPr id="6" name="AutoShape 2" descr="Jack And Beanstalk Giant Clipart, HD Png Download ,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Superworm by Julia Donaldson - book, teaching resources, story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Superworm by Julia Donaldson - book, teaching resources, story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155" y="3046999"/>
            <a:ext cx="4696692" cy="3438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17427" y="2231041"/>
            <a:ext cx="11069782" cy="646331"/>
          </a:xfrm>
          <a:prstGeom prst="rect">
            <a:avLst/>
          </a:prstGeom>
        </p:spPr>
        <p:txBody>
          <a:bodyPr wrap="square">
            <a:spAutoFit/>
          </a:bodyPr>
          <a:lstStyle/>
          <a:p>
            <a:r>
              <a:rPr lang="en-GB" dirty="0">
                <a:hlinkClick r:id="rId3"/>
              </a:rPr>
              <a:t>https://stcharlescatholicprimary.com/brightenupday/superworm-by-julia-donaldson-childrens-bedtime-stories</a:t>
            </a:r>
            <a:r>
              <a:rPr lang="en-GB" dirty="0" smtClean="0">
                <a:hlinkClick r:id="rId3"/>
              </a:rPr>
              <a:t>/</a:t>
            </a:r>
            <a:endParaRPr lang="en-GB" dirty="0" smtClean="0"/>
          </a:p>
          <a:p>
            <a:endParaRPr lang="en-GB" dirty="0"/>
          </a:p>
        </p:txBody>
      </p:sp>
    </p:spTree>
    <p:extLst>
      <p:ext uri="{BB962C8B-B14F-4D97-AF65-F5344CB8AC3E}">
        <p14:creationId xmlns:p14="http://schemas.microsoft.com/office/powerpoint/2010/main" val="4209309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2469" y="3160098"/>
            <a:ext cx="10615404" cy="1631216"/>
          </a:xfrm>
          <a:prstGeom prst="rect">
            <a:avLst/>
          </a:prstGeom>
          <a:noFill/>
        </p:spPr>
        <p:txBody>
          <a:bodyPr wrap="square" rtlCol="0">
            <a:spAutoFit/>
          </a:bodyPr>
          <a:lstStyle/>
          <a:p>
            <a:endParaRPr lang="en-GB" sz="5000" dirty="0" smtClean="0">
              <a:latin typeface="Comic Sans MS" panose="030F0702030302020204" pitchFamily="66" charset="0"/>
            </a:endParaRPr>
          </a:p>
          <a:p>
            <a:r>
              <a:rPr lang="en-GB" sz="5000" dirty="0" smtClean="0">
                <a:latin typeface="Comic Sans MS" panose="030F0702030302020204" pitchFamily="66" charset="0"/>
              </a:rPr>
              <a:t> </a:t>
            </a:r>
            <a:endParaRPr lang="en-GB" sz="50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0" y="-7359"/>
            <a:ext cx="3665743" cy="1139900"/>
          </a:xfrm>
          <a:prstGeom prst="rect">
            <a:avLst/>
          </a:prstGeom>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Day 1 – Writing </a:t>
            </a:r>
            <a:endParaRPr lang="en-GB" sz="2400" b="1" u="sng" dirty="0"/>
          </a:p>
        </p:txBody>
      </p:sp>
      <p:sp>
        <p:nvSpPr>
          <p:cNvPr id="4" name="TextBox 3"/>
          <p:cNvSpPr txBox="1"/>
          <p:nvPr/>
        </p:nvSpPr>
        <p:spPr>
          <a:xfrm>
            <a:off x="6528179" y="984952"/>
            <a:ext cx="5249839" cy="2862322"/>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Can you write some words from the picture? </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endParaRPr lang="en-GB" dirty="0"/>
          </a:p>
        </p:txBody>
      </p:sp>
      <p:sp>
        <p:nvSpPr>
          <p:cNvPr id="11" name="TextBox 10"/>
          <p:cNvSpPr txBox="1"/>
          <p:nvPr/>
        </p:nvSpPr>
        <p:spPr>
          <a:xfrm>
            <a:off x="237210" y="4067113"/>
            <a:ext cx="11540808" cy="2585323"/>
          </a:xfrm>
          <a:prstGeom prst="rect">
            <a:avLst/>
          </a:prstGeom>
          <a:solidFill>
            <a:schemeClr val="bg1"/>
          </a:solidFill>
          <a:ln w="28575">
            <a:solidFill>
              <a:schemeClr val="accent6">
                <a:lumMod val="60000"/>
                <a:lumOff val="40000"/>
              </a:schemeClr>
            </a:solidFill>
          </a:ln>
        </p:spPr>
        <p:txBody>
          <a:bodyPr wrap="square" rtlCol="0">
            <a:spAutoFit/>
          </a:bodyPr>
          <a:lstStyle/>
          <a:p>
            <a:r>
              <a:rPr lang="en-GB" dirty="0"/>
              <a:t>Can you write a</a:t>
            </a:r>
            <a:r>
              <a:rPr lang="en-GB" dirty="0" smtClean="0"/>
              <a:t> sentence?</a:t>
            </a:r>
          </a:p>
          <a:p>
            <a:endParaRPr lang="en-GB" dirty="0"/>
          </a:p>
          <a:p>
            <a:endParaRPr lang="en-GB" dirty="0"/>
          </a:p>
          <a:p>
            <a:r>
              <a:rPr lang="en-GB" dirty="0" smtClean="0"/>
              <a:t>_________________________________________________________________________________________________</a:t>
            </a:r>
          </a:p>
          <a:p>
            <a:endParaRPr lang="en-GB" dirty="0"/>
          </a:p>
          <a:p>
            <a:endParaRPr lang="en-GB" dirty="0" smtClean="0"/>
          </a:p>
          <a:p>
            <a:r>
              <a:rPr lang="en-GB" dirty="0" smtClean="0"/>
              <a:t>_________________________________________________________________________________________________</a:t>
            </a:r>
          </a:p>
          <a:p>
            <a:endParaRPr lang="en-GB" dirty="0"/>
          </a:p>
          <a:p>
            <a:endParaRPr lang="en-GB" dirty="0" smtClean="0"/>
          </a:p>
        </p:txBody>
      </p:sp>
      <p:sp>
        <p:nvSpPr>
          <p:cNvPr id="10" name="Rectangle 9"/>
          <p:cNvSpPr/>
          <p:nvPr/>
        </p:nvSpPr>
        <p:spPr>
          <a:xfrm>
            <a:off x="3877961" y="246171"/>
            <a:ext cx="1163113"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2" name="Picture 11"/>
          <p:cNvPicPr>
            <a:picLocks noChangeAspect="1"/>
          </p:cNvPicPr>
          <p:nvPr/>
        </p:nvPicPr>
        <p:blipFill>
          <a:blip r:embed="rId3"/>
          <a:stretch>
            <a:fillRect/>
          </a:stretch>
        </p:blipFill>
        <p:spPr>
          <a:xfrm>
            <a:off x="3821318" y="7937"/>
            <a:ext cx="1256169" cy="3984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788" y="981919"/>
            <a:ext cx="639942" cy="910048"/>
          </a:xfrm>
          <a:prstGeom prst="rect">
            <a:avLst/>
          </a:prstGeom>
        </p:spPr>
      </p:pic>
      <p:pic>
        <p:nvPicPr>
          <p:cNvPr id="13" name="Picture 6" descr="Dog Holding a Pencil Clip Art - Dog Holding a Pencil Image (With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171" y="64411"/>
            <a:ext cx="818590" cy="6839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y humans, and Big Macs, depend on bees | Science Ne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960" y="1187797"/>
            <a:ext cx="3675797" cy="265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52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smtClean="0"/>
              <a:t>Day 2 </a:t>
            </a:r>
            <a:r>
              <a:rPr lang="en-GB" sz="2400" b="1" u="sng" dirty="0" smtClean="0"/>
              <a:t>– Reading </a:t>
            </a:r>
            <a:endParaRPr lang="en-GB" sz="2400" b="1" u="sng" dirty="0"/>
          </a:p>
        </p:txBody>
      </p:sp>
      <p:sp>
        <p:nvSpPr>
          <p:cNvPr id="10" name="Rounded Rectangular Callout 9"/>
          <p:cNvSpPr/>
          <p:nvPr/>
        </p:nvSpPr>
        <p:spPr>
          <a:xfrm>
            <a:off x="1977701" y="695181"/>
            <a:ext cx="8230824" cy="574061"/>
          </a:xfrm>
          <a:prstGeom prst="wedgeRoundRectCallout">
            <a:avLst>
              <a:gd name="adj1" fmla="val -60023"/>
              <a:gd name="adj2" fmla="val -42317"/>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2200" dirty="0" smtClean="0">
              <a:solidFill>
                <a:schemeClr val="tx1"/>
              </a:solidFill>
              <a:latin typeface="Comic Sans MS" panose="030F0702030302020204" pitchFamily="66" charset="0"/>
            </a:endParaRPr>
          </a:p>
          <a:p>
            <a:r>
              <a:rPr lang="en-GB" sz="2200" b="1" dirty="0" smtClean="0">
                <a:solidFill>
                  <a:schemeClr val="tx2"/>
                </a:solidFill>
                <a:latin typeface="Century Gothic" panose="020B0502020202020204" pitchFamily="34" charset="0"/>
              </a:rPr>
              <a:t>Can you read these </a:t>
            </a:r>
            <a:r>
              <a:rPr lang="en-GB" sz="2200" b="1" dirty="0" smtClean="0">
                <a:solidFill>
                  <a:schemeClr val="tx2"/>
                </a:solidFill>
                <a:latin typeface="Century Gothic" panose="020B0502020202020204" pitchFamily="34" charset="0"/>
              </a:rPr>
              <a:t>words </a:t>
            </a:r>
            <a:r>
              <a:rPr lang="en-GB" sz="2200" b="1" dirty="0" smtClean="0">
                <a:solidFill>
                  <a:schemeClr val="tx2"/>
                </a:solidFill>
                <a:latin typeface="Century Gothic" panose="020B0502020202020204" pitchFamily="34" charset="0"/>
              </a:rPr>
              <a:t>and </a:t>
            </a:r>
            <a:r>
              <a:rPr lang="en-GB" sz="2200" b="1" dirty="0" smtClean="0">
                <a:solidFill>
                  <a:schemeClr val="tx2"/>
                </a:solidFill>
                <a:latin typeface="Century Gothic" panose="020B0502020202020204" pitchFamily="34" charset="0"/>
              </a:rPr>
              <a:t>find the matching picture?</a:t>
            </a:r>
            <a:endParaRPr lang="en-GB" sz="2200" b="1" dirty="0" smtClean="0">
              <a:solidFill>
                <a:schemeClr val="tx2"/>
              </a:solidFill>
              <a:latin typeface="Century Gothic" panose="020B0502020202020204" pitchFamily="34" charset="0"/>
            </a:endParaRPr>
          </a:p>
          <a:p>
            <a:endParaRPr lang="en-GB" sz="2800" dirty="0" smtClean="0">
              <a:solidFill>
                <a:schemeClr val="tx1"/>
              </a:solidFill>
              <a:latin typeface="Century Gothic" panose="020B0502020202020204" pitchFamily="34" charset="0"/>
            </a:endParaRPr>
          </a:p>
        </p:txBody>
      </p:sp>
      <p:sp>
        <p:nvSpPr>
          <p:cNvPr id="6" name="AutoShape 2" descr="Jack And Beanstalk Giant Clipart, HD Png Download ,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4" descr="Free Animal Reading Cliparts, Download Free Clip Art, Free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4" y="391170"/>
            <a:ext cx="1920547" cy="1148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 y="1612913"/>
            <a:ext cx="4803596" cy="5122257"/>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869" y="1612912"/>
            <a:ext cx="5042023" cy="5122257"/>
          </a:xfrm>
          <a:prstGeom prst="rect">
            <a:avLst/>
          </a:prstGeom>
        </p:spPr>
      </p:pic>
    </p:spTree>
    <p:extLst>
      <p:ext uri="{BB962C8B-B14F-4D97-AF65-F5344CB8AC3E}">
        <p14:creationId xmlns:p14="http://schemas.microsoft.com/office/powerpoint/2010/main" val="2539872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7359"/>
            <a:ext cx="3665743" cy="1139900"/>
          </a:xfrm>
          <a:prstGeom prst="rect">
            <a:avLst/>
          </a:prstGeom>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a:t>Day </a:t>
            </a:r>
            <a:r>
              <a:rPr lang="en-GB" sz="2400" b="1" u="sng" dirty="0" smtClean="0"/>
              <a:t>2 </a:t>
            </a:r>
            <a:r>
              <a:rPr lang="en-GB" sz="2400" b="1" u="sng" dirty="0"/>
              <a:t>– Writing </a:t>
            </a:r>
          </a:p>
        </p:txBody>
      </p:sp>
      <p:sp>
        <p:nvSpPr>
          <p:cNvPr id="6" name="AutoShape 2" descr="The Gruffalo - “A mouse took a stroll through the deep...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The Gruffalo - “A mouse took a stroll through the deep...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6528179" y="984952"/>
            <a:ext cx="5249839" cy="2862322"/>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Can you </a:t>
            </a:r>
            <a:r>
              <a:rPr lang="en-GB" dirty="0" smtClean="0"/>
              <a:t>list some of your favourite toys or games? </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788" y="981919"/>
            <a:ext cx="437627" cy="622340"/>
          </a:xfrm>
          <a:prstGeom prst="rect">
            <a:avLst/>
          </a:prstGeom>
        </p:spPr>
      </p:pic>
      <p:sp>
        <p:nvSpPr>
          <p:cNvPr id="11" name="TextBox 10"/>
          <p:cNvSpPr txBox="1"/>
          <p:nvPr/>
        </p:nvSpPr>
        <p:spPr>
          <a:xfrm>
            <a:off x="267081" y="4027043"/>
            <a:ext cx="11540808" cy="2585323"/>
          </a:xfrm>
          <a:prstGeom prst="rect">
            <a:avLst/>
          </a:prstGeom>
          <a:solidFill>
            <a:schemeClr val="bg1"/>
          </a:solidFill>
          <a:ln w="28575">
            <a:solidFill>
              <a:schemeClr val="accent6">
                <a:lumMod val="60000"/>
                <a:lumOff val="40000"/>
              </a:schemeClr>
            </a:solidFill>
          </a:ln>
        </p:spPr>
        <p:txBody>
          <a:bodyPr wrap="square" rtlCol="0">
            <a:spAutoFit/>
          </a:bodyPr>
          <a:lstStyle/>
          <a:p>
            <a:r>
              <a:rPr lang="en-GB" dirty="0"/>
              <a:t>Can you write a</a:t>
            </a:r>
            <a:r>
              <a:rPr lang="en-GB" dirty="0" smtClean="0"/>
              <a:t> sentence about one of them?</a:t>
            </a:r>
          </a:p>
          <a:p>
            <a:endParaRPr lang="en-GB" dirty="0"/>
          </a:p>
          <a:p>
            <a:endParaRPr lang="en-GB" dirty="0"/>
          </a:p>
          <a:p>
            <a:r>
              <a:rPr lang="en-GB" dirty="0" smtClean="0"/>
              <a:t>_________________________________________________________________________________________________</a:t>
            </a:r>
          </a:p>
          <a:p>
            <a:endParaRPr lang="en-GB" dirty="0"/>
          </a:p>
          <a:p>
            <a:endParaRPr lang="en-GB" dirty="0" smtClean="0"/>
          </a:p>
          <a:p>
            <a:r>
              <a:rPr lang="en-GB" dirty="0" smtClean="0"/>
              <a:t>_________________________________________________________________________________________________</a:t>
            </a:r>
          </a:p>
          <a:p>
            <a:endParaRPr lang="en-GB" dirty="0"/>
          </a:p>
          <a:p>
            <a:endParaRPr lang="en-GB" dirty="0" smtClean="0"/>
          </a:p>
        </p:txBody>
      </p:sp>
      <p:sp>
        <p:nvSpPr>
          <p:cNvPr id="12" name="Rectangle 11"/>
          <p:cNvSpPr/>
          <p:nvPr/>
        </p:nvSpPr>
        <p:spPr>
          <a:xfrm>
            <a:off x="3877961" y="246171"/>
            <a:ext cx="1163113"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3" name="Picture 12"/>
          <p:cNvPicPr>
            <a:picLocks noChangeAspect="1"/>
          </p:cNvPicPr>
          <p:nvPr/>
        </p:nvPicPr>
        <p:blipFill>
          <a:blip r:embed="rId4"/>
          <a:stretch>
            <a:fillRect/>
          </a:stretch>
        </p:blipFill>
        <p:spPr>
          <a:xfrm>
            <a:off x="3821318" y="7937"/>
            <a:ext cx="1256169" cy="398463"/>
          </a:xfrm>
          <a:prstGeom prst="rect">
            <a:avLst/>
          </a:prstGeom>
        </p:spPr>
      </p:pic>
      <p:sp>
        <p:nvSpPr>
          <p:cNvPr id="10" name="Rectangle 9"/>
          <p:cNvSpPr/>
          <p:nvPr/>
        </p:nvSpPr>
        <p:spPr>
          <a:xfrm>
            <a:off x="3877961" y="1169502"/>
            <a:ext cx="1163113" cy="434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utoShape 4" descr="Fun with food - Veggie man! Use aroniaberries for the eyes. (With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6" descr="Fun with food - Veggie man! Use aroniaberries for the eyes. (With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Oval Callout 15"/>
          <p:cNvSpPr/>
          <p:nvPr/>
        </p:nvSpPr>
        <p:spPr>
          <a:xfrm>
            <a:off x="155575" y="1295568"/>
            <a:ext cx="2521396" cy="2294818"/>
          </a:xfrm>
          <a:prstGeom prst="wedgeEllipseCallout">
            <a:avLst>
              <a:gd name="adj1" fmla="val 67297"/>
              <a:gd name="adj2" fmla="val -1058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7404" y="1978520"/>
            <a:ext cx="2368996" cy="928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smtClean="0">
                <a:solidFill>
                  <a:schemeClr val="tx1"/>
                </a:solidFill>
                <a:latin typeface="Comic Sans MS" panose="030F0702030302020204" pitchFamily="66" charset="0"/>
              </a:rPr>
              <a:t>What is your favourite toy or game</a:t>
            </a:r>
            <a:r>
              <a:rPr lang="en-GB" sz="2800" dirty="0" smtClean="0">
                <a:solidFill>
                  <a:schemeClr val="tx1"/>
                </a:solidFill>
                <a:latin typeface="Comic Sans MS" panose="030F0702030302020204" pitchFamily="66" charset="0"/>
              </a:rPr>
              <a:t>?</a:t>
            </a:r>
            <a:endParaRPr lang="en-GB" sz="2800" dirty="0">
              <a:solidFill>
                <a:schemeClr val="tx1"/>
              </a:solidFill>
              <a:latin typeface="Comic Sans MS" panose="030F0702030302020204" pitchFamily="66" charset="0"/>
            </a:endParaRPr>
          </a:p>
        </p:txBody>
      </p:sp>
      <p:pic>
        <p:nvPicPr>
          <p:cNvPr id="21" name="Picture 6" descr="Dog Holding a Pencil Clip Art - Dog Holding a Pencil Image (With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171" y="64411"/>
            <a:ext cx="818590" cy="68397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oys and Games Clip Art by Phillip Martin, Toy Ches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Toys and Games Clip Art by Phillip Martin, Toy Ch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333" y="1100031"/>
            <a:ext cx="3812275" cy="284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29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3" name="Picture 4" descr="Free Animal Reading Cliparts, Download Free Clip Art, Free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4" y="391170"/>
            <a:ext cx="1920547" cy="11485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Day 3 – Reading </a:t>
            </a:r>
            <a:endParaRPr lang="en-GB" sz="2400" b="1" u="sng" dirty="0"/>
          </a:p>
        </p:txBody>
      </p:sp>
      <p:sp>
        <p:nvSpPr>
          <p:cNvPr id="10" name="Rounded Rectangular Callout 9"/>
          <p:cNvSpPr/>
          <p:nvPr/>
        </p:nvSpPr>
        <p:spPr>
          <a:xfrm>
            <a:off x="2007481" y="622003"/>
            <a:ext cx="9770537" cy="1676027"/>
          </a:xfrm>
          <a:prstGeom prst="wedgeRoundRectCallout">
            <a:avLst>
              <a:gd name="adj1" fmla="val -58092"/>
              <a:gd name="adj2" fmla="val -43877"/>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2200" dirty="0" smtClean="0">
              <a:solidFill>
                <a:schemeClr val="tx1"/>
              </a:solidFill>
              <a:latin typeface="Comic Sans MS" panose="030F0702030302020204" pitchFamily="66" charset="0"/>
            </a:endParaRPr>
          </a:p>
          <a:p>
            <a:r>
              <a:rPr lang="en-GB" sz="2200" b="1" dirty="0" smtClean="0">
                <a:solidFill>
                  <a:schemeClr val="tx2"/>
                </a:solidFill>
                <a:latin typeface="Century Gothic" panose="020B0502020202020204" pitchFamily="34" charset="0"/>
              </a:rPr>
              <a:t>Keep practising these tricky </a:t>
            </a:r>
            <a:r>
              <a:rPr lang="en-GB" sz="2200" b="1" dirty="0" err="1" smtClean="0">
                <a:solidFill>
                  <a:schemeClr val="tx2"/>
                </a:solidFill>
                <a:latin typeface="Century Gothic" panose="020B0502020202020204" pitchFamily="34" charset="0"/>
              </a:rPr>
              <a:t>words.Try</a:t>
            </a:r>
            <a:r>
              <a:rPr lang="en-GB" sz="2200" b="1" dirty="0" smtClean="0">
                <a:solidFill>
                  <a:schemeClr val="tx2"/>
                </a:solidFill>
                <a:latin typeface="Century Gothic" panose="020B0502020202020204" pitchFamily="34" charset="0"/>
              </a:rPr>
              <a:t> </a:t>
            </a:r>
            <a:r>
              <a:rPr lang="en-GB" sz="2200" b="1" dirty="0" smtClean="0">
                <a:solidFill>
                  <a:schemeClr val="tx2"/>
                </a:solidFill>
                <a:latin typeface="Century Gothic" panose="020B0502020202020204" pitchFamily="34" charset="0"/>
              </a:rPr>
              <a:t>the first group, and then move onto the other ones if you need more challenge. You can read them on here, or make up a game. For example, write the words on paper and then place them around the room. Follow an instruction, such as… hop to </a:t>
            </a:r>
            <a:r>
              <a:rPr lang="en-GB" sz="2200" b="1" dirty="0" smtClean="0">
                <a:solidFill>
                  <a:schemeClr val="tx1"/>
                </a:solidFill>
                <a:latin typeface="Century Gothic" panose="020B0502020202020204" pitchFamily="34" charset="0"/>
              </a:rPr>
              <a:t>she</a:t>
            </a:r>
            <a:r>
              <a:rPr lang="en-GB" sz="2200" b="1" dirty="0" smtClean="0">
                <a:solidFill>
                  <a:schemeClr val="tx2"/>
                </a:solidFill>
                <a:latin typeface="Century Gothic" panose="020B0502020202020204" pitchFamily="34" charset="0"/>
              </a:rPr>
              <a:t> … jump to </a:t>
            </a:r>
            <a:r>
              <a:rPr lang="en-GB" sz="2200" b="1" dirty="0" smtClean="0">
                <a:solidFill>
                  <a:schemeClr val="tx1"/>
                </a:solidFill>
                <a:latin typeface="Century Gothic" panose="020B0502020202020204" pitchFamily="34" charset="0"/>
              </a:rPr>
              <a:t>they</a:t>
            </a:r>
            <a:r>
              <a:rPr lang="en-GB" sz="2200" b="1" dirty="0" smtClean="0">
                <a:solidFill>
                  <a:schemeClr val="tx2"/>
                </a:solidFill>
                <a:latin typeface="Century Gothic" panose="020B0502020202020204" pitchFamily="34" charset="0"/>
              </a:rPr>
              <a:t>.</a:t>
            </a:r>
          </a:p>
          <a:p>
            <a:endParaRPr lang="en-GB" sz="2800" dirty="0" smtClean="0">
              <a:solidFill>
                <a:schemeClr val="tx1"/>
              </a:solidFill>
              <a:latin typeface="Century Gothic" panose="020B0502020202020204" pitchFamily="34" charset="0"/>
            </a:endParaRPr>
          </a:p>
        </p:txBody>
      </p:sp>
      <p:sp>
        <p:nvSpPr>
          <p:cNvPr id="14" name="Rectangle 13"/>
          <p:cNvSpPr/>
          <p:nvPr/>
        </p:nvSpPr>
        <p:spPr>
          <a:xfrm>
            <a:off x="1436607" y="5838787"/>
            <a:ext cx="9555029" cy="924221"/>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At school, we </a:t>
            </a:r>
            <a:r>
              <a:rPr lang="en-GB" sz="1600" dirty="0" smtClean="0">
                <a:solidFill>
                  <a:schemeClr val="bg1"/>
                </a:solidFill>
                <a:latin typeface="Century Gothic" panose="020B0502020202020204" pitchFamily="34" charset="0"/>
              </a:rPr>
              <a:t>call tricky words ‘Red </a:t>
            </a:r>
            <a:r>
              <a:rPr lang="en-GB" sz="1600" dirty="0">
                <a:solidFill>
                  <a:schemeClr val="bg1"/>
                </a:solidFill>
                <a:latin typeface="Century Gothic" panose="020B0502020202020204" pitchFamily="34" charset="0"/>
              </a:rPr>
              <a:t>Words’. </a:t>
            </a:r>
            <a:r>
              <a:rPr lang="en-GB" sz="1600" dirty="0" smtClean="0">
                <a:solidFill>
                  <a:schemeClr val="bg1"/>
                </a:solidFill>
                <a:latin typeface="Century Gothic" panose="020B0502020202020204" pitchFamily="34" charset="0"/>
              </a:rPr>
              <a:t> They </a:t>
            </a:r>
            <a:r>
              <a:rPr lang="en-GB" sz="1600" dirty="0">
                <a:solidFill>
                  <a:schemeClr val="bg1"/>
                </a:solidFill>
                <a:latin typeface="Century Gothic" panose="020B0502020202020204" pitchFamily="34" charset="0"/>
              </a:rPr>
              <a:t>are tricky because they cannot be sounded out using phonics, so we need to remember them by sight</a:t>
            </a:r>
            <a:r>
              <a:rPr lang="en-GB" sz="1600" dirty="0" smtClean="0">
                <a:solidFill>
                  <a:schemeClr val="bg1"/>
                </a:solidFill>
                <a:latin typeface="Century Gothic" panose="020B0502020202020204" pitchFamily="34" charset="0"/>
              </a:rPr>
              <a:t>. This will help to increase the children’s sight vocabulary and the speed with which they </a:t>
            </a:r>
            <a:r>
              <a:rPr lang="en-GB" sz="1600" dirty="0">
                <a:solidFill>
                  <a:schemeClr val="bg1"/>
                </a:solidFill>
                <a:latin typeface="Century Gothic" panose="020B0502020202020204" pitchFamily="34" charset="0"/>
              </a:rPr>
              <a:t>read </a:t>
            </a:r>
            <a:r>
              <a:rPr lang="en-GB" sz="1600" dirty="0" smtClean="0">
                <a:solidFill>
                  <a:schemeClr val="bg1"/>
                </a:solidFill>
                <a:latin typeface="Century Gothic" panose="020B0502020202020204" pitchFamily="34" charset="0"/>
              </a:rPr>
              <a:t>(fluency</a:t>
            </a:r>
            <a:r>
              <a:rPr lang="en-GB" sz="1600" dirty="0">
                <a:solidFill>
                  <a:schemeClr val="bg1"/>
                </a:solidFill>
                <a:latin typeface="Century Gothic" panose="020B0502020202020204" pitchFamily="34" charset="0"/>
              </a:rPr>
              <a:t>).</a:t>
            </a:r>
          </a:p>
        </p:txBody>
      </p:sp>
      <p:pic>
        <p:nvPicPr>
          <p:cNvPr id="15" name="Picture 2" descr="Red Background clipart - Red, Text, Line, transpare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0740">
            <a:off x="623098" y="5559874"/>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0959376">
            <a:off x="713300" y="571022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AutoShape 2" descr="Jack And Beanstalk Giant Clipart, HD Png Download ,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494971" y="2583543"/>
            <a:ext cx="2888343" cy="369332"/>
          </a:xfrm>
          <a:prstGeom prst="rect">
            <a:avLst/>
          </a:prstGeom>
          <a:noFill/>
        </p:spPr>
        <p:txBody>
          <a:bodyPr wrap="square" rtlCol="0">
            <a:spAutoFit/>
          </a:bodyPr>
          <a:lstStyle/>
          <a:p>
            <a:endParaRPr lang="en-GB" dirty="0"/>
          </a:p>
        </p:txBody>
      </p:sp>
      <p:sp>
        <p:nvSpPr>
          <p:cNvPr id="12" name="TextBox 11"/>
          <p:cNvSpPr txBox="1"/>
          <p:nvPr/>
        </p:nvSpPr>
        <p:spPr>
          <a:xfrm>
            <a:off x="1647371" y="2735943"/>
            <a:ext cx="2888343" cy="2901210"/>
          </a:xfrm>
          <a:prstGeom prst="rect">
            <a:avLst/>
          </a:prstGeom>
          <a:noFill/>
        </p:spPr>
        <p:txBody>
          <a:bodyPr wrap="square" rtlCol="0">
            <a:spAutoFit/>
          </a:bodyPr>
          <a:lstStyle/>
          <a:p>
            <a:endParaRPr lang="en-GB" dirty="0"/>
          </a:p>
        </p:txBody>
      </p:sp>
      <p:sp>
        <p:nvSpPr>
          <p:cNvPr id="5" name="TextBox 4"/>
          <p:cNvSpPr txBox="1"/>
          <p:nvPr/>
        </p:nvSpPr>
        <p:spPr>
          <a:xfrm>
            <a:off x="2436179" y="2699956"/>
            <a:ext cx="1453595" cy="250837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Bef>
                <a:spcPts val="1200"/>
              </a:spcBef>
              <a:spcAft>
                <a:spcPts val="600"/>
              </a:spcAft>
            </a:pPr>
            <a:r>
              <a:rPr lang="en-GB" sz="2800" dirty="0" smtClean="0">
                <a:latin typeface="Comic Sans MS" panose="030F0702030302020204" pitchFamily="66" charset="0"/>
              </a:rPr>
              <a:t>I</a:t>
            </a:r>
          </a:p>
          <a:p>
            <a:pPr algn="ctr">
              <a:spcBef>
                <a:spcPts val="1200"/>
              </a:spcBef>
              <a:spcAft>
                <a:spcPts val="600"/>
              </a:spcAft>
            </a:pPr>
            <a:r>
              <a:rPr lang="en-GB" sz="2800" dirty="0" smtClean="0">
                <a:latin typeface="Comic Sans MS" panose="030F0702030302020204" pitchFamily="66" charset="0"/>
              </a:rPr>
              <a:t>my</a:t>
            </a:r>
          </a:p>
          <a:p>
            <a:pPr algn="ctr">
              <a:spcBef>
                <a:spcPts val="1200"/>
              </a:spcBef>
              <a:spcAft>
                <a:spcPts val="600"/>
              </a:spcAft>
            </a:pPr>
            <a:r>
              <a:rPr lang="en-GB" sz="2800" dirty="0" smtClean="0">
                <a:latin typeface="Comic Sans MS" panose="030F0702030302020204" pitchFamily="66" charset="0"/>
              </a:rPr>
              <a:t>go</a:t>
            </a:r>
          </a:p>
          <a:p>
            <a:pPr algn="ctr">
              <a:spcBef>
                <a:spcPts val="1200"/>
              </a:spcBef>
              <a:spcAft>
                <a:spcPts val="600"/>
              </a:spcAft>
            </a:pPr>
            <a:r>
              <a:rPr lang="en-GB" sz="2800" dirty="0" smtClean="0">
                <a:latin typeface="Comic Sans MS" panose="030F0702030302020204" pitchFamily="66" charset="0"/>
              </a:rPr>
              <a:t>the</a:t>
            </a:r>
          </a:p>
        </p:txBody>
      </p:sp>
      <p:sp>
        <p:nvSpPr>
          <p:cNvPr id="17" name="TextBox 16"/>
          <p:cNvSpPr txBox="1"/>
          <p:nvPr/>
        </p:nvSpPr>
        <p:spPr>
          <a:xfrm>
            <a:off x="3814982" y="2699956"/>
            <a:ext cx="1746263" cy="250837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Bef>
                <a:spcPts val="1200"/>
              </a:spcBef>
              <a:spcAft>
                <a:spcPts val="600"/>
              </a:spcAft>
            </a:pPr>
            <a:r>
              <a:rPr lang="en-GB" sz="2800" dirty="0" smtClean="0">
                <a:latin typeface="Comic Sans MS" panose="030F0702030302020204" pitchFamily="66" charset="0"/>
              </a:rPr>
              <a:t>to</a:t>
            </a:r>
          </a:p>
          <a:p>
            <a:pPr algn="ctr">
              <a:spcBef>
                <a:spcPts val="1200"/>
              </a:spcBef>
              <a:spcAft>
                <a:spcPts val="600"/>
              </a:spcAft>
            </a:pPr>
            <a:r>
              <a:rPr lang="en-GB" sz="2800" dirty="0" smtClean="0">
                <a:latin typeface="Comic Sans MS" panose="030F0702030302020204" pitchFamily="66" charset="0"/>
              </a:rPr>
              <a:t>we</a:t>
            </a:r>
          </a:p>
          <a:p>
            <a:pPr algn="ctr">
              <a:spcBef>
                <a:spcPts val="1200"/>
              </a:spcBef>
              <a:spcAft>
                <a:spcPts val="600"/>
              </a:spcAft>
            </a:pPr>
            <a:r>
              <a:rPr lang="en-GB" sz="2800" dirty="0" smtClean="0">
                <a:latin typeface="Comic Sans MS" panose="030F0702030302020204" pitchFamily="66" charset="0"/>
              </a:rPr>
              <a:t>he</a:t>
            </a:r>
          </a:p>
          <a:p>
            <a:pPr algn="ctr">
              <a:spcBef>
                <a:spcPts val="1200"/>
              </a:spcBef>
              <a:spcAft>
                <a:spcPts val="600"/>
              </a:spcAft>
            </a:pPr>
            <a:r>
              <a:rPr lang="en-GB" sz="2800" dirty="0" smtClean="0">
                <a:latin typeface="Comic Sans MS" panose="030F0702030302020204" pitchFamily="66" charset="0"/>
              </a:rPr>
              <a:t>she</a:t>
            </a:r>
          </a:p>
        </p:txBody>
      </p:sp>
      <p:sp>
        <p:nvSpPr>
          <p:cNvPr id="18" name="TextBox 17"/>
          <p:cNvSpPr txBox="1"/>
          <p:nvPr/>
        </p:nvSpPr>
        <p:spPr>
          <a:xfrm>
            <a:off x="6940048" y="2699955"/>
            <a:ext cx="1746263" cy="250837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Bef>
                <a:spcPts val="1200"/>
              </a:spcBef>
              <a:spcAft>
                <a:spcPts val="600"/>
              </a:spcAft>
            </a:pPr>
            <a:r>
              <a:rPr lang="en-GB" sz="2800" dirty="0" smtClean="0">
                <a:latin typeface="Comic Sans MS" panose="030F0702030302020204" pitchFamily="66" charset="0"/>
              </a:rPr>
              <a:t>they</a:t>
            </a:r>
          </a:p>
          <a:p>
            <a:pPr algn="ctr">
              <a:spcBef>
                <a:spcPts val="1200"/>
              </a:spcBef>
              <a:spcAft>
                <a:spcPts val="600"/>
              </a:spcAft>
            </a:pPr>
            <a:r>
              <a:rPr lang="en-GB" sz="2800" dirty="0">
                <a:latin typeface="Comic Sans MS" panose="030F0702030302020204" pitchFamily="66" charset="0"/>
              </a:rPr>
              <a:t>w</a:t>
            </a:r>
            <a:r>
              <a:rPr lang="en-GB" sz="2800" dirty="0" smtClean="0">
                <a:latin typeface="Comic Sans MS" panose="030F0702030302020204" pitchFamily="66" charset="0"/>
              </a:rPr>
              <a:t>as</a:t>
            </a:r>
          </a:p>
          <a:p>
            <a:pPr algn="ctr">
              <a:spcBef>
                <a:spcPts val="1200"/>
              </a:spcBef>
              <a:spcAft>
                <a:spcPts val="600"/>
              </a:spcAft>
            </a:pPr>
            <a:r>
              <a:rPr lang="en-GB" sz="2800" dirty="0">
                <a:latin typeface="Comic Sans MS" panose="030F0702030302020204" pitchFamily="66" charset="0"/>
              </a:rPr>
              <a:t>s</a:t>
            </a:r>
            <a:r>
              <a:rPr lang="en-GB" sz="2800" dirty="0" smtClean="0">
                <a:latin typeface="Comic Sans MS" panose="030F0702030302020204" pitchFamily="66" charset="0"/>
              </a:rPr>
              <a:t>aid</a:t>
            </a:r>
          </a:p>
          <a:p>
            <a:pPr algn="ctr">
              <a:spcBef>
                <a:spcPts val="1200"/>
              </a:spcBef>
              <a:spcAft>
                <a:spcPts val="600"/>
              </a:spcAft>
            </a:pPr>
            <a:r>
              <a:rPr lang="en-GB" sz="2800" dirty="0" smtClean="0">
                <a:latin typeface="Comic Sans MS" panose="030F0702030302020204" pitchFamily="66" charset="0"/>
              </a:rPr>
              <a:t>of</a:t>
            </a:r>
          </a:p>
        </p:txBody>
      </p:sp>
      <p:sp>
        <p:nvSpPr>
          <p:cNvPr id="19" name="TextBox 18"/>
          <p:cNvSpPr txBox="1"/>
          <p:nvPr/>
        </p:nvSpPr>
        <p:spPr>
          <a:xfrm>
            <a:off x="8686311" y="2699955"/>
            <a:ext cx="1746263" cy="250837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spcBef>
                <a:spcPts val="1200"/>
              </a:spcBef>
              <a:spcAft>
                <a:spcPts val="600"/>
              </a:spcAft>
            </a:pPr>
            <a:r>
              <a:rPr lang="en-GB" sz="2800" dirty="0" smtClean="0">
                <a:latin typeface="Comic Sans MS" panose="030F0702030302020204" pitchFamily="66" charset="0"/>
              </a:rPr>
              <a:t>all</a:t>
            </a:r>
          </a:p>
          <a:p>
            <a:pPr algn="ctr">
              <a:spcBef>
                <a:spcPts val="1200"/>
              </a:spcBef>
              <a:spcAft>
                <a:spcPts val="600"/>
              </a:spcAft>
            </a:pPr>
            <a:r>
              <a:rPr lang="en-GB" sz="2800" dirty="0" smtClean="0">
                <a:latin typeface="Comic Sans MS" panose="030F0702030302020204" pitchFamily="66" charset="0"/>
              </a:rPr>
              <a:t>going</a:t>
            </a:r>
          </a:p>
          <a:p>
            <a:pPr algn="ctr">
              <a:spcBef>
                <a:spcPts val="1200"/>
              </a:spcBef>
              <a:spcAft>
                <a:spcPts val="600"/>
              </a:spcAft>
            </a:pPr>
            <a:r>
              <a:rPr lang="en-GB" sz="2800" dirty="0" smtClean="0">
                <a:latin typeface="Comic Sans MS" panose="030F0702030302020204" pitchFamily="66" charset="0"/>
              </a:rPr>
              <a:t>are</a:t>
            </a:r>
          </a:p>
          <a:p>
            <a:pPr algn="ctr">
              <a:spcBef>
                <a:spcPts val="1200"/>
              </a:spcBef>
              <a:spcAft>
                <a:spcPts val="600"/>
              </a:spcAft>
            </a:pPr>
            <a:r>
              <a:rPr lang="en-GB" sz="2800" dirty="0" smtClean="0">
                <a:latin typeface="Comic Sans MS" panose="030F0702030302020204" pitchFamily="66" charset="0"/>
              </a:rPr>
              <a:t>you</a:t>
            </a:r>
          </a:p>
        </p:txBody>
      </p:sp>
    </p:spTree>
    <p:extLst>
      <p:ext uri="{BB962C8B-B14F-4D97-AF65-F5344CB8AC3E}">
        <p14:creationId xmlns:p14="http://schemas.microsoft.com/office/powerpoint/2010/main" val="276454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135" y="3420568"/>
            <a:ext cx="10615404" cy="1631216"/>
          </a:xfrm>
          <a:prstGeom prst="rect">
            <a:avLst/>
          </a:prstGeom>
          <a:noFill/>
        </p:spPr>
        <p:txBody>
          <a:bodyPr wrap="square" rtlCol="0">
            <a:spAutoFit/>
          </a:bodyPr>
          <a:lstStyle/>
          <a:p>
            <a:endParaRPr lang="en-GB" sz="5000" dirty="0" smtClean="0">
              <a:latin typeface="Comic Sans MS" panose="030F0702030302020204" pitchFamily="66" charset="0"/>
            </a:endParaRPr>
          </a:p>
          <a:p>
            <a:r>
              <a:rPr lang="en-GB" sz="5000" dirty="0" smtClean="0">
                <a:latin typeface="Comic Sans MS" panose="030F0702030302020204" pitchFamily="66" charset="0"/>
              </a:rPr>
              <a:t> </a:t>
            </a:r>
            <a:endParaRPr lang="en-GB" sz="50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0" y="-7359"/>
            <a:ext cx="3665743" cy="1139900"/>
          </a:xfrm>
          <a:prstGeom prst="rect">
            <a:avLst/>
          </a:prstGeom>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a:t>Day </a:t>
            </a:r>
            <a:r>
              <a:rPr lang="en-GB" sz="2400" b="1" u="sng" dirty="0" smtClean="0"/>
              <a:t>3 </a:t>
            </a:r>
            <a:r>
              <a:rPr lang="en-GB" sz="2400" b="1" u="sng" dirty="0"/>
              <a:t>– Writing </a:t>
            </a:r>
          </a:p>
        </p:txBody>
      </p:sp>
      <p:sp>
        <p:nvSpPr>
          <p:cNvPr id="11" name="TextBox 10"/>
          <p:cNvSpPr txBox="1"/>
          <p:nvPr/>
        </p:nvSpPr>
        <p:spPr>
          <a:xfrm>
            <a:off x="237210" y="4124175"/>
            <a:ext cx="11540808" cy="2585323"/>
          </a:xfrm>
          <a:prstGeom prst="rect">
            <a:avLst/>
          </a:prstGeom>
          <a:noFill/>
          <a:ln w="28575">
            <a:solidFill>
              <a:schemeClr val="accent6">
                <a:lumMod val="60000"/>
                <a:lumOff val="40000"/>
              </a:schemeClr>
            </a:solidFill>
          </a:ln>
        </p:spPr>
        <p:txBody>
          <a:bodyPr wrap="square" rtlCol="0">
            <a:spAutoFit/>
          </a:bodyPr>
          <a:lstStyle/>
          <a:p>
            <a:r>
              <a:rPr lang="en-GB" dirty="0"/>
              <a:t>Can you write a</a:t>
            </a:r>
            <a:r>
              <a:rPr lang="en-GB" dirty="0" smtClean="0"/>
              <a:t> sentence?</a:t>
            </a:r>
          </a:p>
          <a:p>
            <a:endParaRPr lang="en-GB" dirty="0"/>
          </a:p>
          <a:p>
            <a:endParaRPr lang="en-GB" dirty="0"/>
          </a:p>
          <a:p>
            <a:r>
              <a:rPr lang="en-GB" dirty="0" smtClean="0"/>
              <a:t>_________________________________________________________________________________________________</a:t>
            </a:r>
          </a:p>
          <a:p>
            <a:endParaRPr lang="en-GB" dirty="0"/>
          </a:p>
          <a:p>
            <a:endParaRPr lang="en-GB" dirty="0" smtClean="0"/>
          </a:p>
          <a:p>
            <a:r>
              <a:rPr lang="en-GB" dirty="0" smtClean="0"/>
              <a:t>_________________________________________________________________________________________________</a:t>
            </a:r>
          </a:p>
          <a:p>
            <a:endParaRPr lang="en-GB" dirty="0"/>
          </a:p>
          <a:p>
            <a:endParaRPr lang="en-GB" dirty="0" smtClean="0"/>
          </a:p>
        </p:txBody>
      </p:sp>
      <p:sp>
        <p:nvSpPr>
          <p:cNvPr id="4" name="TextBox 3"/>
          <p:cNvSpPr txBox="1"/>
          <p:nvPr/>
        </p:nvSpPr>
        <p:spPr>
          <a:xfrm>
            <a:off x="6528179" y="984952"/>
            <a:ext cx="5249839" cy="2862322"/>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Can you write some </a:t>
            </a:r>
            <a:r>
              <a:rPr lang="en-GB" dirty="0" smtClean="0"/>
              <a:t>words from </a:t>
            </a:r>
            <a:r>
              <a:rPr lang="en-GB" dirty="0"/>
              <a:t>the </a:t>
            </a:r>
            <a:r>
              <a:rPr lang="en-GB" dirty="0" smtClean="0"/>
              <a:t>picture? </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788" y="981919"/>
            <a:ext cx="639942" cy="910048"/>
          </a:xfrm>
          <a:prstGeom prst="rect">
            <a:avLst/>
          </a:prstGeom>
        </p:spPr>
      </p:pic>
      <p:sp>
        <p:nvSpPr>
          <p:cNvPr id="9" name="AutoShape 4" descr="Singing Hedgehog Cliparts - Cliparts 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Singing Hedgehog Cliparts - Cliparts Zo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Singing Hedgehog Cliparts - Cliparts Zo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n Year Three the dragons learned to blow fi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12" descr="In Year Three the dragons learned to blow fir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3877961" y="246171"/>
            <a:ext cx="1163113"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7" name="Picture 16"/>
          <p:cNvPicPr>
            <a:picLocks noChangeAspect="1"/>
          </p:cNvPicPr>
          <p:nvPr/>
        </p:nvPicPr>
        <p:blipFill>
          <a:blip r:embed="rId4"/>
          <a:stretch>
            <a:fillRect/>
          </a:stretch>
        </p:blipFill>
        <p:spPr>
          <a:xfrm>
            <a:off x="3821318" y="7937"/>
            <a:ext cx="1256169" cy="398463"/>
          </a:xfrm>
          <a:prstGeom prst="rect">
            <a:avLst/>
          </a:prstGeom>
        </p:spPr>
      </p:pic>
      <p:pic>
        <p:nvPicPr>
          <p:cNvPr id="18" name="Picture 6" descr="Dog Holding a Pencil Clip Art - Dog Holding a Pencil Image (With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171" y="64411"/>
            <a:ext cx="818590" cy="6839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ildren's Books: 'Ophelia and the Marvelous Boy' | 'Superworm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540" y="1271570"/>
            <a:ext cx="3935724" cy="27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7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3" name="Picture 4" descr="Free Animal Reading Cliparts, Download Free Clip Art, Free Cl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4" y="391170"/>
            <a:ext cx="1920547" cy="11485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Day 4 – Reading </a:t>
            </a:r>
            <a:endParaRPr lang="en-GB" sz="2400" b="1" u="sng" dirty="0"/>
          </a:p>
        </p:txBody>
      </p:sp>
      <p:sp>
        <p:nvSpPr>
          <p:cNvPr id="10" name="Rounded Rectangular Callout 9"/>
          <p:cNvSpPr/>
          <p:nvPr/>
        </p:nvSpPr>
        <p:spPr>
          <a:xfrm>
            <a:off x="2024568" y="579746"/>
            <a:ext cx="9770537" cy="1056671"/>
          </a:xfrm>
          <a:prstGeom prst="wedgeRoundRectCallout">
            <a:avLst>
              <a:gd name="adj1" fmla="val -57813"/>
              <a:gd name="adj2" fmla="val -29006"/>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sz="500" dirty="0" smtClean="0">
              <a:solidFill>
                <a:schemeClr val="tx1"/>
              </a:solidFill>
              <a:latin typeface="Comic Sans MS" panose="030F0702030302020204" pitchFamily="66" charset="0"/>
            </a:endParaRPr>
          </a:p>
          <a:p>
            <a:r>
              <a:rPr lang="en-GB" sz="2200" b="1" dirty="0" smtClean="0">
                <a:solidFill>
                  <a:schemeClr val="tx2"/>
                </a:solidFill>
                <a:latin typeface="Century Gothic" panose="020B0502020202020204" pitchFamily="34" charset="0"/>
              </a:rPr>
              <a:t>With help from an adult or older brother / sister, read these sentences </a:t>
            </a:r>
            <a:r>
              <a:rPr lang="en-GB" sz="2200" b="1" dirty="0" smtClean="0">
                <a:solidFill>
                  <a:schemeClr val="tx2"/>
                </a:solidFill>
                <a:latin typeface="Century Gothic" panose="020B0502020202020204" pitchFamily="34" charset="0"/>
              </a:rPr>
              <a:t>about ‘</a:t>
            </a:r>
            <a:r>
              <a:rPr lang="en-GB" sz="2200" b="1" dirty="0" err="1" smtClean="0">
                <a:solidFill>
                  <a:schemeClr val="tx2"/>
                </a:solidFill>
                <a:latin typeface="Century Gothic" panose="020B0502020202020204" pitchFamily="34" charset="0"/>
              </a:rPr>
              <a:t>Superworm</a:t>
            </a:r>
            <a:r>
              <a:rPr lang="en-GB" sz="2200" b="1" dirty="0" smtClean="0">
                <a:solidFill>
                  <a:schemeClr val="tx2"/>
                </a:solidFill>
                <a:latin typeface="Century Gothic" panose="020B0502020202020204" pitchFamily="34" charset="0"/>
              </a:rPr>
              <a:t>’ </a:t>
            </a:r>
            <a:r>
              <a:rPr lang="en-GB" sz="2200" b="1" dirty="0" smtClean="0">
                <a:solidFill>
                  <a:schemeClr val="tx2"/>
                </a:solidFill>
                <a:latin typeface="Century Gothic" panose="020B0502020202020204" pitchFamily="34" charset="0"/>
              </a:rPr>
              <a:t>then decide if they are true or false? Thumbs up for ‘True’ and thumbs down for false.</a:t>
            </a:r>
            <a:endParaRPr lang="en-GB" sz="2800" dirty="0" smtClean="0">
              <a:solidFill>
                <a:schemeClr val="tx1"/>
              </a:solidFill>
              <a:latin typeface="Century Gothic" panose="020B0502020202020204" pitchFamily="34" charset="0"/>
            </a:endParaRPr>
          </a:p>
        </p:txBody>
      </p:sp>
      <p:sp>
        <p:nvSpPr>
          <p:cNvPr id="14" name="Rectangle 13"/>
          <p:cNvSpPr/>
          <p:nvPr/>
        </p:nvSpPr>
        <p:spPr>
          <a:xfrm>
            <a:off x="1436608" y="5838787"/>
            <a:ext cx="8771918" cy="924221"/>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If the children are able to use their phonics to read some words, that’s great. However, because the </a:t>
            </a:r>
            <a:r>
              <a:rPr lang="en-GB" sz="1600" dirty="0">
                <a:solidFill>
                  <a:schemeClr val="bg1"/>
                </a:solidFill>
                <a:latin typeface="Century Gothic" panose="020B0502020202020204" pitchFamily="34" charset="0"/>
              </a:rPr>
              <a:t>purpose of this activity is to focus on their understanding of the story (comprehension</a:t>
            </a:r>
            <a:r>
              <a:rPr lang="en-GB" sz="1600" dirty="0" smtClean="0">
                <a:solidFill>
                  <a:schemeClr val="bg1"/>
                </a:solidFill>
                <a:latin typeface="Century Gothic" panose="020B0502020202020204" pitchFamily="34" charset="0"/>
              </a:rPr>
              <a:t>), it is fine if someone reads the sentences to them.</a:t>
            </a:r>
            <a:endParaRPr lang="en-GB" sz="1600" dirty="0">
              <a:solidFill>
                <a:schemeClr val="bg1"/>
              </a:solidFill>
              <a:latin typeface="Century Gothic" panose="020B0502020202020204" pitchFamily="34" charset="0"/>
            </a:endParaRPr>
          </a:p>
        </p:txBody>
      </p:sp>
      <p:pic>
        <p:nvPicPr>
          <p:cNvPr id="15" name="Picture 2" descr="Red Background clipart - Red, Text, Line, transpare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0740">
            <a:off x="623098" y="5559874"/>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0959376">
            <a:off x="713300" y="571022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AutoShape 2" descr="Jack And Beanstalk Giant Clipart, HD Png Download ,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0701" y="5934573"/>
            <a:ext cx="1612977" cy="732648"/>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0366056" y="5453642"/>
            <a:ext cx="767389" cy="45143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dirty="0" smtClean="0">
                <a:latin typeface="Bradley Hand ITC" panose="03070402050302030203" pitchFamily="66" charset="0"/>
              </a:rPr>
              <a:t>true</a:t>
            </a:r>
            <a:endParaRPr lang="en-GB" sz="2000" b="1" dirty="0">
              <a:latin typeface="Bradley Hand ITC" panose="03070402050302030203" pitchFamily="66" charset="0"/>
            </a:endParaRPr>
          </a:p>
        </p:txBody>
      </p:sp>
      <p:sp>
        <p:nvSpPr>
          <p:cNvPr id="13" name="Rounded Rectangle 12"/>
          <p:cNvSpPr/>
          <p:nvPr/>
        </p:nvSpPr>
        <p:spPr>
          <a:xfrm>
            <a:off x="11217189" y="5426766"/>
            <a:ext cx="901025" cy="4905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dirty="0" smtClean="0">
                <a:latin typeface="Bradley Hand ITC" panose="03070402050302030203" pitchFamily="66" charset="0"/>
              </a:rPr>
              <a:t>false</a:t>
            </a:r>
            <a:endParaRPr lang="en-GB" sz="2000" b="1" dirty="0">
              <a:latin typeface="Bradley Hand ITC" panose="03070402050302030203" pitchFamily="66" charset="0"/>
            </a:endParaRPr>
          </a:p>
        </p:txBody>
      </p:sp>
      <p:sp>
        <p:nvSpPr>
          <p:cNvPr id="5" name="TextBox 4"/>
          <p:cNvSpPr txBox="1"/>
          <p:nvPr/>
        </p:nvSpPr>
        <p:spPr>
          <a:xfrm>
            <a:off x="1017427" y="1813056"/>
            <a:ext cx="9826388" cy="3785652"/>
          </a:xfrm>
          <a:prstGeom prst="rect">
            <a:avLst/>
          </a:prstGeom>
          <a:noFill/>
        </p:spPr>
        <p:txBody>
          <a:bodyPr wrap="square" rtlCol="0">
            <a:spAutoFit/>
          </a:bodyPr>
          <a:lstStyle/>
          <a:p>
            <a:pPr marL="285750" indent="-285750">
              <a:spcAft>
                <a:spcPts val="2400"/>
              </a:spcAft>
              <a:buFont typeface="Wingdings" panose="05000000000000000000" pitchFamily="2" charset="2"/>
              <a:buChar char="v"/>
            </a:pPr>
            <a:r>
              <a:rPr lang="en-GB" sz="3600" dirty="0" smtClean="0">
                <a:latin typeface="Comic Sans MS" panose="030F0702030302020204" pitchFamily="66" charset="0"/>
              </a:rPr>
              <a:t> </a:t>
            </a:r>
            <a:r>
              <a:rPr lang="en-GB" sz="3600" dirty="0" err="1" smtClean="0">
                <a:latin typeface="Comic Sans MS" panose="030F0702030302020204" pitchFamily="66" charset="0"/>
              </a:rPr>
              <a:t>Superworm</a:t>
            </a:r>
            <a:r>
              <a:rPr lang="en-GB" sz="3600" dirty="0" smtClean="0">
                <a:latin typeface="Comic Sans MS" panose="030F0702030302020204" pitchFamily="66" charset="0"/>
              </a:rPr>
              <a:t> is super long.</a:t>
            </a:r>
            <a:endParaRPr lang="en-GB" sz="3600" dirty="0" smtClean="0">
              <a:latin typeface="Comic Sans MS" panose="030F0702030302020204" pitchFamily="66" charset="0"/>
            </a:endParaRPr>
          </a:p>
          <a:p>
            <a:pPr marL="285750" indent="-285750">
              <a:spcAft>
                <a:spcPts val="2400"/>
              </a:spcAft>
              <a:buFont typeface="Wingdings" panose="05000000000000000000" pitchFamily="2" charset="2"/>
              <a:buChar char="v"/>
            </a:pPr>
            <a:r>
              <a:rPr lang="en-GB" sz="3600" dirty="0" smtClean="0">
                <a:latin typeface="Comic Sans MS" panose="030F0702030302020204" pitchFamily="66" charset="0"/>
              </a:rPr>
              <a:t> </a:t>
            </a:r>
            <a:r>
              <a:rPr lang="en-GB" sz="3600" dirty="0" err="1" smtClean="0">
                <a:latin typeface="Comic Sans MS" panose="030F0702030302020204" pitchFamily="66" charset="0"/>
              </a:rPr>
              <a:t>Superworm</a:t>
            </a:r>
            <a:r>
              <a:rPr lang="en-GB" sz="3600" dirty="0" smtClean="0">
                <a:latin typeface="Comic Sans MS" panose="030F0702030302020204" pitchFamily="66" charset="0"/>
              </a:rPr>
              <a:t> has got lots of friends.</a:t>
            </a:r>
            <a:endParaRPr lang="en-GB" sz="3600" dirty="0" smtClean="0">
              <a:latin typeface="Comic Sans MS" panose="030F0702030302020204" pitchFamily="66" charset="0"/>
            </a:endParaRPr>
          </a:p>
          <a:p>
            <a:pPr marL="285750" indent="-285750">
              <a:spcAft>
                <a:spcPts val="2400"/>
              </a:spcAft>
              <a:buFont typeface="Wingdings" panose="05000000000000000000" pitchFamily="2" charset="2"/>
              <a:buChar char="v"/>
            </a:pPr>
            <a:r>
              <a:rPr lang="en-GB" sz="3600" dirty="0">
                <a:latin typeface="Comic Sans MS" panose="030F0702030302020204" pitchFamily="66" charset="0"/>
              </a:rPr>
              <a:t> </a:t>
            </a:r>
            <a:r>
              <a:rPr lang="en-GB" sz="3600" dirty="0" smtClean="0">
                <a:latin typeface="Comic Sans MS" panose="030F0702030302020204" pitchFamily="66" charset="0"/>
              </a:rPr>
              <a:t>The lizard is very kind to </a:t>
            </a:r>
            <a:r>
              <a:rPr lang="en-GB" sz="3600" dirty="0" err="1" smtClean="0">
                <a:latin typeface="Comic Sans MS" panose="030F0702030302020204" pitchFamily="66" charset="0"/>
              </a:rPr>
              <a:t>Superworm</a:t>
            </a:r>
            <a:r>
              <a:rPr lang="en-GB" sz="3600" dirty="0" smtClean="0">
                <a:latin typeface="Comic Sans MS" panose="030F0702030302020204" pitchFamily="66" charset="0"/>
              </a:rPr>
              <a:t>.</a:t>
            </a:r>
            <a:endParaRPr lang="en-GB" sz="3600" dirty="0" smtClean="0">
              <a:latin typeface="Comic Sans MS" panose="030F0702030302020204" pitchFamily="66" charset="0"/>
            </a:endParaRPr>
          </a:p>
          <a:p>
            <a:pPr marL="285750" indent="-285750">
              <a:spcAft>
                <a:spcPts val="2400"/>
              </a:spcAft>
              <a:buFont typeface="Wingdings" panose="05000000000000000000" pitchFamily="2" charset="2"/>
              <a:buChar char="v"/>
            </a:pPr>
            <a:r>
              <a:rPr lang="en-GB" sz="3600" dirty="0">
                <a:latin typeface="Comic Sans MS" panose="030F0702030302020204" pitchFamily="66" charset="0"/>
              </a:rPr>
              <a:t> </a:t>
            </a:r>
            <a:r>
              <a:rPr lang="en-GB" sz="3600" dirty="0" smtClean="0">
                <a:latin typeface="Comic Sans MS" panose="030F0702030302020204" pitchFamily="66" charset="0"/>
              </a:rPr>
              <a:t>A big black crow picks up </a:t>
            </a:r>
            <a:r>
              <a:rPr lang="en-GB" sz="3600" dirty="0" err="1" smtClean="0">
                <a:latin typeface="Comic Sans MS" panose="030F0702030302020204" pitchFamily="66" charset="0"/>
              </a:rPr>
              <a:t>Superworm</a:t>
            </a:r>
            <a:r>
              <a:rPr lang="en-GB" sz="3600" dirty="0" smtClean="0">
                <a:latin typeface="Comic Sans MS" panose="030F0702030302020204" pitchFamily="66" charset="0"/>
              </a:rPr>
              <a:t> with his claws.</a:t>
            </a:r>
            <a:endParaRPr lang="en-GB" sz="3600" dirty="0">
              <a:latin typeface="Comic Sans MS" panose="030F0702030302020204" pitchFamily="66" charset="0"/>
            </a:endParaRPr>
          </a:p>
        </p:txBody>
      </p:sp>
      <p:pic>
        <p:nvPicPr>
          <p:cNvPr id="17" name="Picture 4" descr="Superworm by Julia Donaldson - book, teaching resources, story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18907">
            <a:off x="9834207" y="2211992"/>
            <a:ext cx="1831086" cy="134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64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7210" y="4007067"/>
            <a:ext cx="11540808" cy="2585323"/>
          </a:xfrm>
          <a:prstGeom prst="rect">
            <a:avLst/>
          </a:prstGeom>
          <a:noFill/>
          <a:ln w="28575">
            <a:solidFill>
              <a:schemeClr val="accent6">
                <a:lumMod val="60000"/>
                <a:lumOff val="40000"/>
              </a:schemeClr>
            </a:solidFill>
          </a:ln>
        </p:spPr>
        <p:txBody>
          <a:bodyPr wrap="square" rtlCol="0">
            <a:spAutoFit/>
          </a:bodyPr>
          <a:lstStyle/>
          <a:p>
            <a:r>
              <a:rPr lang="en-GB" dirty="0"/>
              <a:t>Can you write a</a:t>
            </a:r>
            <a:r>
              <a:rPr lang="en-GB" dirty="0" smtClean="0"/>
              <a:t> sentence?</a:t>
            </a:r>
          </a:p>
          <a:p>
            <a:endParaRPr lang="en-GB" dirty="0"/>
          </a:p>
          <a:p>
            <a:endParaRPr lang="en-GB" dirty="0"/>
          </a:p>
          <a:p>
            <a:r>
              <a:rPr lang="en-GB" dirty="0" smtClean="0"/>
              <a:t>_________________________________________________________________________________________________</a:t>
            </a:r>
          </a:p>
          <a:p>
            <a:endParaRPr lang="en-GB" dirty="0"/>
          </a:p>
          <a:p>
            <a:endParaRPr lang="en-GB" dirty="0" smtClean="0"/>
          </a:p>
          <a:p>
            <a:r>
              <a:rPr lang="en-GB" dirty="0" smtClean="0"/>
              <a:t>_________________________________________________________________________________________________</a:t>
            </a:r>
          </a:p>
          <a:p>
            <a:endParaRPr lang="en-GB" dirty="0"/>
          </a:p>
          <a:p>
            <a:endParaRPr lang="en-GB" dirty="0" smtClean="0"/>
          </a:p>
        </p:txBody>
      </p:sp>
      <p:sp>
        <p:nvSpPr>
          <p:cNvPr id="2" name="TextBox 1"/>
          <p:cNvSpPr txBox="1"/>
          <p:nvPr/>
        </p:nvSpPr>
        <p:spPr>
          <a:xfrm>
            <a:off x="3502469" y="2973063"/>
            <a:ext cx="10615404" cy="1631216"/>
          </a:xfrm>
          <a:prstGeom prst="rect">
            <a:avLst/>
          </a:prstGeom>
          <a:noFill/>
        </p:spPr>
        <p:txBody>
          <a:bodyPr wrap="square" rtlCol="0">
            <a:spAutoFit/>
          </a:bodyPr>
          <a:lstStyle/>
          <a:p>
            <a:endParaRPr lang="en-GB" sz="5000" dirty="0" smtClean="0">
              <a:latin typeface="Comic Sans MS" panose="030F0702030302020204" pitchFamily="66" charset="0"/>
            </a:endParaRPr>
          </a:p>
          <a:p>
            <a:r>
              <a:rPr lang="en-GB" sz="5000" dirty="0" smtClean="0">
                <a:latin typeface="Comic Sans MS" panose="030F0702030302020204" pitchFamily="66" charset="0"/>
              </a:rPr>
              <a:t> </a:t>
            </a:r>
            <a:endParaRPr lang="en-GB" sz="50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0" y="-7359"/>
            <a:ext cx="3665743" cy="1139900"/>
          </a:xfrm>
          <a:prstGeom prst="rect">
            <a:avLst/>
          </a:prstGeom>
        </p:spPr>
      </p:pic>
      <p:sp>
        <p:nvSpPr>
          <p:cNvPr id="3" name="AutoShape 2" descr="Image result for green d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4842" y="160338"/>
            <a:ext cx="11423176" cy="461665"/>
          </a:xfrm>
          <a:prstGeom prst="rect">
            <a:avLst/>
          </a:prstGeom>
          <a:noFill/>
        </p:spPr>
        <p:txBody>
          <a:bodyPr wrap="square" rtlCol="0">
            <a:spAutoFit/>
          </a:bodyPr>
          <a:lstStyle/>
          <a:p>
            <a:pPr algn="r"/>
            <a:r>
              <a:rPr lang="en-GB" sz="2400" b="1" u="sng" dirty="0" smtClean="0"/>
              <a:t>Day 4 – </a:t>
            </a:r>
            <a:r>
              <a:rPr lang="en-GB" sz="2400" b="1" u="sng" dirty="0"/>
              <a:t>Writing </a:t>
            </a:r>
          </a:p>
        </p:txBody>
      </p:sp>
      <p:sp>
        <p:nvSpPr>
          <p:cNvPr id="4" name="TextBox 3"/>
          <p:cNvSpPr txBox="1"/>
          <p:nvPr/>
        </p:nvSpPr>
        <p:spPr>
          <a:xfrm>
            <a:off x="6528179" y="984952"/>
            <a:ext cx="5249839" cy="2862322"/>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Can you write some </a:t>
            </a:r>
            <a:r>
              <a:rPr lang="en-GB" dirty="0" smtClean="0"/>
              <a:t>words from </a:t>
            </a:r>
            <a:r>
              <a:rPr lang="en-GB" dirty="0"/>
              <a:t>the </a:t>
            </a:r>
            <a:r>
              <a:rPr lang="en-GB" dirty="0" smtClean="0"/>
              <a:t>picture? </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p>
          <a:p>
            <a:endParaRPr lang="en-GB" dirty="0"/>
          </a:p>
          <a:p>
            <a:endParaRPr lang="en-GB" dirty="0" smtClean="0"/>
          </a:p>
          <a:p>
            <a:r>
              <a:rPr lang="en-GB" dirty="0" smtClean="0"/>
              <a:t>_________________________________________</a:t>
            </a:r>
            <a:endParaRPr lang="en-GB" dirty="0"/>
          </a:p>
        </p:txBody>
      </p:sp>
      <p:sp>
        <p:nvSpPr>
          <p:cNvPr id="10" name="Rectangle 9"/>
          <p:cNvSpPr/>
          <p:nvPr/>
        </p:nvSpPr>
        <p:spPr>
          <a:xfrm>
            <a:off x="3877961" y="246171"/>
            <a:ext cx="1163113" cy="923330"/>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3" name="Picture 12"/>
          <p:cNvPicPr>
            <a:picLocks noChangeAspect="1"/>
          </p:cNvPicPr>
          <p:nvPr/>
        </p:nvPicPr>
        <p:blipFill>
          <a:blip r:embed="rId3"/>
          <a:stretch>
            <a:fillRect/>
          </a:stretch>
        </p:blipFill>
        <p:spPr>
          <a:xfrm>
            <a:off x="3821318" y="7937"/>
            <a:ext cx="1256169" cy="398463"/>
          </a:xfrm>
          <a:prstGeom prst="rect">
            <a:avLst/>
          </a:prstGeom>
        </p:spPr>
      </p:pic>
      <p:pic>
        <p:nvPicPr>
          <p:cNvPr id="14" name="Picture 6" descr="Dog Holding a Pencil Clip Art - Dog Holding a Pencil Image (Wit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0171" y="64411"/>
            <a:ext cx="818590" cy="6839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dheaded Rock Agama Lizard Stock Photo - Download Image Now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871" y="1167765"/>
            <a:ext cx="4567929" cy="2679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871" y="984952"/>
            <a:ext cx="639942" cy="910048"/>
          </a:xfrm>
          <a:prstGeom prst="rect">
            <a:avLst/>
          </a:prstGeom>
        </p:spPr>
      </p:pic>
    </p:spTree>
    <p:extLst>
      <p:ext uri="{BB962C8B-B14F-4D97-AF65-F5344CB8AC3E}">
        <p14:creationId xmlns:p14="http://schemas.microsoft.com/office/powerpoint/2010/main" val="3760070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TotalTime>
  <Words>869</Words>
  <Application>Microsoft Office PowerPoint</Application>
  <PresentationFormat>Widescreen</PresentationFormat>
  <Paragraphs>181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Bradley Hand ITC</vt:lpstr>
      <vt:lpstr>Calibri</vt:lpstr>
      <vt:lpstr>Calibri Light</vt:lpstr>
      <vt:lpstr>Century Gothic</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Ryan</dc:creator>
  <cp:lastModifiedBy>Kelly Ryan</cp:lastModifiedBy>
  <cp:revision>135</cp:revision>
  <dcterms:created xsi:type="dcterms:W3CDTF">2017-10-02T18:50:24Z</dcterms:created>
  <dcterms:modified xsi:type="dcterms:W3CDTF">2020-06-19T09:29:25Z</dcterms:modified>
</cp:coreProperties>
</file>